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5"/>
  </p:sldMasterIdLst>
  <p:notesMasterIdLst>
    <p:notesMasterId r:id="rId23"/>
  </p:notesMasterIdLst>
  <p:handoutMasterIdLst>
    <p:handoutMasterId r:id="rId24"/>
  </p:handoutMasterIdLst>
  <p:sldIdLst>
    <p:sldId id="362" r:id="rId6"/>
    <p:sldId id="335" r:id="rId7"/>
    <p:sldId id="305" r:id="rId8"/>
    <p:sldId id="288" r:id="rId9"/>
    <p:sldId id="339" r:id="rId10"/>
    <p:sldId id="341" r:id="rId11"/>
    <p:sldId id="596" r:id="rId12"/>
    <p:sldId id="343" r:id="rId13"/>
    <p:sldId id="346" r:id="rId14"/>
    <p:sldId id="292" r:id="rId15"/>
    <p:sldId id="592" r:id="rId16"/>
    <p:sldId id="595" r:id="rId17"/>
    <p:sldId id="304" r:id="rId18"/>
    <p:sldId id="597" r:id="rId19"/>
    <p:sldId id="302" r:id="rId20"/>
    <p:sldId id="284" r:id="rId21"/>
    <p:sldId id="258" r:id="rId2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Christine Waiand" initials="CW" lastIdx="11" clrIdx="6">
    <p:extLst>
      <p:ext uri="{19B8F6BF-5375-455C-9EA6-DF929625EA0E}">
        <p15:presenceInfo xmlns:p15="http://schemas.microsoft.com/office/powerpoint/2012/main" userId="S::Christine.Waiand@aeso.ca::5f4b6d6d-1ffb-49a0-8efd-67a78509ff01" providerId="AD"/>
      </p:ext>
    </p:extLst>
  </p:cmAuthor>
  <p:cmAuthor id="1" name="Nicole LeBlanc" initials="NL" lastIdx="20" clrIdx="0"/>
  <p:cmAuthor id="8" name="Robert Davidson" initials="RD" lastIdx="20" clrIdx="7">
    <p:extLst>
      <p:ext uri="{19B8F6BF-5375-455C-9EA6-DF929625EA0E}">
        <p15:presenceInfo xmlns:p15="http://schemas.microsoft.com/office/powerpoint/2012/main" userId="S::Robert.Davidson@aeso.ca::1cd06b03-b1e5-449e-ac95-4ad806ff7039" providerId="AD"/>
      </p:ext>
    </p:extLst>
  </p:cmAuthor>
  <p:cmAuthor id="2" name="LaRhonda Papworth" initials="LP" lastIdx="2" clrIdx="1"/>
  <p:cmAuthor id="9" name="Roghoyeh Salmeh" initials="RS" lastIdx="2" clrIdx="8">
    <p:extLst>
      <p:ext uri="{19B8F6BF-5375-455C-9EA6-DF929625EA0E}">
        <p15:presenceInfo xmlns:p15="http://schemas.microsoft.com/office/powerpoint/2012/main" userId="S::Roghoyeh.Salmeh@aeso.ca::139209c3-f17d-4a2f-8278-de4f18b93fc7" providerId="AD"/>
      </p:ext>
    </p:extLst>
  </p:cmAuthor>
  <p:cmAuthor id="3" name="AESO" initials="RL" lastIdx="8" clrIdx="2"/>
  <p:cmAuthor id="10" name="Kasey Abdallah" initials="KA" lastIdx="15" clrIdx="9">
    <p:extLst>
      <p:ext uri="{19B8F6BF-5375-455C-9EA6-DF929625EA0E}">
        <p15:presenceInfo xmlns:p15="http://schemas.microsoft.com/office/powerpoint/2012/main" userId="S::Kasey.Abdallah@aeso.ca::3fd94cdc-a984-4a60-b2f4-6d854231dd39" providerId="AD"/>
      </p:ext>
    </p:extLst>
  </p:cmAuthor>
  <p:cmAuthor id="4" name="Luis Garrido" initials="LG" lastIdx="28" clrIdx="3"/>
  <p:cmAuthor id="11" name="AESO\gbarnett" initials="A" lastIdx="4" clrIdx="10">
    <p:extLst>
      <p:ext uri="{19B8F6BF-5375-455C-9EA6-DF929625EA0E}">
        <p15:presenceInfo xmlns:p15="http://schemas.microsoft.com/office/powerpoint/2012/main" userId="AESO\gbarnett" providerId="None"/>
      </p:ext>
    </p:extLst>
  </p:cmAuthor>
  <p:cmAuthor id="5" name="Scott Fleming" initials="SF" lastIdx="10" clrIdx="4"/>
  <p:cmAuthor id="12" name="Leif Sollid" initials="LS" lastIdx="1" clrIdx="11">
    <p:extLst>
      <p:ext uri="{19B8F6BF-5375-455C-9EA6-DF929625EA0E}">
        <p15:presenceInfo xmlns:p15="http://schemas.microsoft.com/office/powerpoint/2012/main" userId="S-1-5-21-68873666-386956285-3644179539-1780645" providerId="AD"/>
      </p:ext>
    </p:extLst>
  </p:cmAuthor>
  <p:cmAuthor id="6" name="Ata Rehman" initials="AR" lastIdx="6"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6CB741"/>
    <a:srgbClr val="00B2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87799" autoAdjust="0"/>
  </p:normalViewPr>
  <p:slideViewPr>
    <p:cSldViewPr>
      <p:cViewPr varScale="1">
        <p:scale>
          <a:sx n="85" d="100"/>
          <a:sy n="85" d="100"/>
        </p:scale>
        <p:origin x="66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2" d="100"/>
          <a:sy n="82" d="100"/>
        </p:scale>
        <p:origin x="-1890"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2062E217-DCAF-4AEA-BA05-0EFE5806FD9B}" type="datetimeFigureOut">
              <a:rPr lang="en-US"/>
              <a:pPr>
                <a:defRPr/>
              </a:pPr>
              <a:t>8/30/2022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2BBF1A05-301C-4EDD-8A38-90581609A3EC}" type="slidenum">
              <a:rPr lang="en-US"/>
              <a:pPr>
                <a:defRPr/>
              </a:pPr>
              <a:t>‹#›</a:t>
            </a:fld>
            <a:endParaRPr lang="en-US"/>
          </a:p>
        </p:txBody>
      </p:sp>
    </p:spTree>
    <p:extLst>
      <p:ext uri="{BB962C8B-B14F-4D97-AF65-F5344CB8AC3E}">
        <p14:creationId xmlns:p14="http://schemas.microsoft.com/office/powerpoint/2010/main" val="11397092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81E877A3-6790-4E15-9EFD-B467148600CE}" type="datetimeFigureOut">
              <a:rPr lang="en-US"/>
              <a:pPr>
                <a:defRPr/>
              </a:pPr>
              <a:t>8/30/2022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42694F98-07FA-415C-881E-0D58CCE0C8C2}" type="slidenum">
              <a:rPr lang="en-US"/>
              <a:pPr>
                <a:defRPr/>
              </a:pPr>
              <a:t>‹#›</a:t>
            </a:fld>
            <a:endParaRPr lang="en-US"/>
          </a:p>
        </p:txBody>
      </p:sp>
    </p:spTree>
    <p:extLst>
      <p:ext uri="{BB962C8B-B14F-4D97-AF65-F5344CB8AC3E}">
        <p14:creationId xmlns:p14="http://schemas.microsoft.com/office/powerpoint/2010/main" val="2139397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2694F98-07FA-415C-881E-0D58CCE0C8C2}" type="slidenum">
              <a:rPr lang="en-US"/>
              <a:pPr>
                <a:defRPr/>
              </a:pPr>
              <a:t>1</a:t>
            </a:fld>
            <a:endParaRPr lang="en-US" dirty="0"/>
          </a:p>
        </p:txBody>
      </p:sp>
    </p:spTree>
    <p:extLst>
      <p:ext uri="{BB962C8B-B14F-4D97-AF65-F5344CB8AC3E}">
        <p14:creationId xmlns:p14="http://schemas.microsoft.com/office/powerpoint/2010/main" val="23888619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2694F98-07FA-415C-881E-0D58CCE0C8C2}" type="slidenum">
              <a:rPr lang="en-US" smtClean="0"/>
              <a:pPr>
                <a:defRPr/>
              </a:pPr>
              <a:t>13</a:t>
            </a:fld>
            <a:endParaRPr lang="en-US"/>
          </a:p>
        </p:txBody>
      </p:sp>
    </p:spTree>
    <p:extLst>
      <p:ext uri="{BB962C8B-B14F-4D97-AF65-F5344CB8AC3E}">
        <p14:creationId xmlns:p14="http://schemas.microsoft.com/office/powerpoint/2010/main" val="19674974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694F98-07FA-415C-881E-0D58CCE0C8C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958861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2694F98-07FA-415C-881E-0D58CCE0C8C2}" type="slidenum">
              <a:rPr lang="en-US" smtClean="0"/>
              <a:pPr>
                <a:defRPr/>
              </a:pPr>
              <a:t>15</a:t>
            </a:fld>
            <a:endParaRPr lang="en-US"/>
          </a:p>
        </p:txBody>
      </p:sp>
    </p:spTree>
    <p:extLst>
      <p:ext uri="{BB962C8B-B14F-4D97-AF65-F5344CB8AC3E}">
        <p14:creationId xmlns:p14="http://schemas.microsoft.com/office/powerpoint/2010/main" val="3506753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2694F98-07FA-415C-881E-0D58CCE0C8C2}" type="slidenum">
              <a:rPr lang="en-US" smtClean="0"/>
              <a:pPr>
                <a:defRPr/>
              </a:pPr>
              <a:t>16</a:t>
            </a:fld>
            <a:endParaRPr lang="en-US"/>
          </a:p>
        </p:txBody>
      </p:sp>
    </p:spTree>
    <p:extLst>
      <p:ext uri="{BB962C8B-B14F-4D97-AF65-F5344CB8AC3E}">
        <p14:creationId xmlns:p14="http://schemas.microsoft.com/office/powerpoint/2010/main" val="1972330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2694F98-07FA-415C-881E-0D58CCE0C8C2}" type="slidenum">
              <a:rPr lang="en-US" smtClean="0"/>
              <a:pPr>
                <a:defRPr/>
              </a:pPr>
              <a:t>3</a:t>
            </a:fld>
            <a:endParaRPr lang="en-US"/>
          </a:p>
        </p:txBody>
      </p:sp>
    </p:spTree>
    <p:extLst>
      <p:ext uri="{BB962C8B-B14F-4D97-AF65-F5344CB8AC3E}">
        <p14:creationId xmlns:p14="http://schemas.microsoft.com/office/powerpoint/2010/main" val="2818029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pPr>
              <a:defRPr/>
            </a:pPr>
            <a:fld id="{42694F98-07FA-415C-881E-0D58CCE0C8C2}" type="slidenum">
              <a:rPr lang="en-US" smtClean="0"/>
              <a:pPr>
                <a:defRPr/>
              </a:pPr>
              <a:t>4</a:t>
            </a:fld>
            <a:endParaRPr lang="en-US"/>
          </a:p>
        </p:txBody>
      </p:sp>
    </p:spTree>
    <p:extLst>
      <p:ext uri="{BB962C8B-B14F-4D97-AF65-F5344CB8AC3E}">
        <p14:creationId xmlns:p14="http://schemas.microsoft.com/office/powerpoint/2010/main" val="698331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2694F98-07FA-415C-881E-0D58CCE0C8C2}" type="slidenum">
              <a:rPr lang="en-US" smtClean="0"/>
              <a:pPr>
                <a:defRPr/>
              </a:pPr>
              <a:t>6</a:t>
            </a:fld>
            <a:endParaRPr lang="en-US"/>
          </a:p>
        </p:txBody>
      </p:sp>
    </p:spTree>
    <p:extLst>
      <p:ext uri="{BB962C8B-B14F-4D97-AF65-F5344CB8AC3E}">
        <p14:creationId xmlns:p14="http://schemas.microsoft.com/office/powerpoint/2010/main" val="180799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Refresher slide, same as Oct. 14</a:t>
            </a:r>
            <a:r>
              <a:rPr lang="en-US" i="1" baseline="30000" dirty="0"/>
              <a:t>th</a:t>
            </a:r>
            <a:r>
              <a:rPr lang="en-US" i="1" dirty="0"/>
              <a:t> general update</a:t>
            </a:r>
          </a:p>
          <a:p>
            <a:endParaRPr lang="en-US" i="1" dirty="0"/>
          </a:p>
          <a:p>
            <a:r>
              <a:rPr lang="en-US" i="1" dirty="0"/>
              <a:t>NOTE: confirm if we want to tie FFR to imports still, in light of the weakly interconnected/islanded LSS product development ? (Ata and team)</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694F98-07FA-415C-881E-0D58CCE0C8C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30271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2694F98-07FA-415C-881E-0D58CCE0C8C2}" type="slidenum">
              <a:rPr lang="en-US" smtClean="0"/>
              <a:pPr>
                <a:defRPr/>
              </a:pPr>
              <a:t>8</a:t>
            </a:fld>
            <a:endParaRPr lang="en-US"/>
          </a:p>
        </p:txBody>
      </p:sp>
    </p:spTree>
    <p:extLst>
      <p:ext uri="{BB962C8B-B14F-4D97-AF65-F5344CB8AC3E}">
        <p14:creationId xmlns:p14="http://schemas.microsoft.com/office/powerpoint/2010/main" val="3362795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2694F98-07FA-415C-881E-0D58CCE0C8C2}" type="slidenum">
              <a:rPr lang="en-US" smtClean="0"/>
              <a:pPr>
                <a:defRPr/>
              </a:pPr>
              <a:t>10</a:t>
            </a:fld>
            <a:endParaRPr lang="en-US"/>
          </a:p>
        </p:txBody>
      </p:sp>
    </p:spTree>
    <p:extLst>
      <p:ext uri="{BB962C8B-B14F-4D97-AF65-F5344CB8AC3E}">
        <p14:creationId xmlns:p14="http://schemas.microsoft.com/office/powerpoint/2010/main" val="26170510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2694F98-07FA-415C-881E-0D58CCE0C8C2}" type="slidenum">
              <a:rPr lang="en-US" smtClean="0"/>
              <a:pPr>
                <a:defRPr/>
              </a:pPr>
              <a:t>11</a:t>
            </a:fld>
            <a:endParaRPr lang="en-US"/>
          </a:p>
        </p:txBody>
      </p:sp>
    </p:spTree>
    <p:extLst>
      <p:ext uri="{BB962C8B-B14F-4D97-AF65-F5344CB8AC3E}">
        <p14:creationId xmlns:p14="http://schemas.microsoft.com/office/powerpoint/2010/main" val="2863345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2694F98-07FA-415C-881E-0D58CCE0C8C2}" type="slidenum">
              <a:rPr lang="en-US" smtClean="0"/>
              <a:pPr>
                <a:defRPr/>
              </a:pPr>
              <a:t>12</a:t>
            </a:fld>
            <a:endParaRPr lang="en-US"/>
          </a:p>
        </p:txBody>
      </p:sp>
    </p:spTree>
    <p:extLst>
      <p:ext uri="{BB962C8B-B14F-4D97-AF65-F5344CB8AC3E}">
        <p14:creationId xmlns:p14="http://schemas.microsoft.com/office/powerpoint/2010/main" val="24864458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3" descr="\\aeso.ca\DFS\users\PVERMA\Desktop\Word_PPT_Design\PPT\PowerPoint_Cover.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a:spLocks noGrp="1" noChangeArrowheads="1"/>
          </p:cNvSpPr>
          <p:nvPr>
            <p:ph type="ctrTitle"/>
          </p:nvPr>
        </p:nvSpPr>
        <p:spPr>
          <a:xfrm>
            <a:off x="457200" y="2971800"/>
            <a:ext cx="5715000" cy="838200"/>
          </a:xfrm>
          <a:prstGeom prst="rect">
            <a:avLst/>
          </a:prstGeom>
          <a:ln>
            <a:noFill/>
          </a:ln>
        </p:spPr>
        <p:txBody>
          <a:bodyPr anchor="b"/>
          <a:lstStyle>
            <a:lvl1pPr algn="l">
              <a:defRPr sz="2800" b="1">
                <a:solidFill>
                  <a:schemeClr val="bg1"/>
                </a:solidFill>
                <a:latin typeface="Arial" panose="020B0604020202020204" pitchFamily="34" charset="0"/>
                <a:cs typeface="Arial" panose="020B0604020202020204" pitchFamily="34" charset="0"/>
              </a:defRPr>
            </a:lvl1pPr>
          </a:lstStyle>
          <a:p>
            <a:pPr lvl="0"/>
            <a:r>
              <a:rPr lang="en-US" noProof="0"/>
              <a:t>Click to edit Master title style</a:t>
            </a:r>
            <a:endParaRPr lang="en-CA" noProof="0" dirty="0"/>
          </a:p>
        </p:txBody>
      </p:sp>
      <p:sp>
        <p:nvSpPr>
          <p:cNvPr id="16" name="Text Placeholder 15"/>
          <p:cNvSpPr>
            <a:spLocks noGrp="1"/>
          </p:cNvSpPr>
          <p:nvPr>
            <p:ph type="body" sz="quarter" idx="12"/>
          </p:nvPr>
        </p:nvSpPr>
        <p:spPr>
          <a:xfrm>
            <a:off x="457200" y="3810000"/>
            <a:ext cx="5715000" cy="762000"/>
          </a:xfrm>
          <a:prstGeom prst="rect">
            <a:avLst/>
          </a:prstGeom>
        </p:spPr>
        <p:txBody>
          <a:bodyPr/>
          <a:lstStyle>
            <a:lvl1pPr marL="0" indent="0">
              <a:buNone/>
              <a:defRPr sz="2400">
                <a:solidFill>
                  <a:schemeClr val="bg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6" name="Content Placeholder 2"/>
          <p:cNvSpPr>
            <a:spLocks noGrp="1"/>
          </p:cNvSpPr>
          <p:nvPr>
            <p:ph sz="quarter" idx="11"/>
          </p:nvPr>
        </p:nvSpPr>
        <p:spPr>
          <a:xfrm>
            <a:off x="6629400" y="6477000"/>
            <a:ext cx="2133600" cy="320040"/>
          </a:xfrm>
          <a:prstGeom prst="rect">
            <a:avLst/>
          </a:prstGeom>
        </p:spPr>
        <p:txBody>
          <a:bodyPr anchor="b"/>
          <a:lstStyle>
            <a:lvl1pPr marL="0" indent="0" algn="r">
              <a:buNone/>
              <a:defRPr sz="800" baseline="0">
                <a:solidFill>
                  <a:schemeClr val="tx2"/>
                </a:solidFill>
                <a:latin typeface="Arial" panose="020B060402020202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108167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2"/>
          <p:cNvSpPr>
            <a:spLocks noGrp="1"/>
          </p:cNvSpPr>
          <p:nvPr>
            <p:ph idx="1"/>
          </p:nvPr>
        </p:nvSpPr>
        <p:spPr>
          <a:xfrm>
            <a:off x="152400" y="1196975"/>
            <a:ext cx="8742363" cy="5356225"/>
          </a:xfrm>
          <a:prstGeom prst="rect">
            <a:avLst/>
          </a:prstGeom>
        </p:spPr>
        <p:txBody>
          <a:bodyPr/>
          <a:lstStyle>
            <a:lvl1pPr>
              <a:defRPr sz="2400">
                <a:latin typeface="Arial" panose="020B0604020202020204" pitchFamily="34" charset="0"/>
                <a:cs typeface="Arial" panose="020B0604020202020204" pitchFamily="34" charset="0"/>
              </a:defRPr>
            </a:lvl1pPr>
            <a:lvl2pPr>
              <a:spcBef>
                <a:spcPts val="800"/>
              </a:spcBef>
              <a:defRPr sz="2200">
                <a:solidFill>
                  <a:schemeClr val="tx2"/>
                </a:solidFill>
                <a:latin typeface="Arial" panose="020B0604020202020204" pitchFamily="34" charset="0"/>
                <a:cs typeface="Arial" panose="020B0604020202020204" pitchFamily="34" charset="0"/>
              </a:defRPr>
            </a:lvl2pPr>
            <a:lvl3pPr marL="1097280" indent="-342900">
              <a:buFont typeface="Arial" panose="020B0604020202020204" pitchFamily="34" charset="0"/>
              <a:buChar char="•"/>
              <a:defRPr sz="2000">
                <a:latin typeface="Arial" panose="020B0604020202020204" pitchFamily="34" charset="0"/>
                <a:cs typeface="Arial" panose="020B0604020202020204" pitchFamily="34" charset="0"/>
              </a:defRPr>
            </a:lvl3pPr>
            <a:lvl4pPr marL="1371600">
              <a:defRPr sz="1800" i="1">
                <a:latin typeface="Arial" panose="020B0604020202020204" pitchFamily="34" charset="0"/>
                <a:cs typeface="Arial" panose="020B0604020202020204" pitchFamily="34" charset="0"/>
              </a:defRPr>
            </a:lvl4pPr>
            <a:lvl5pPr marL="1828800" indent="-228600">
              <a:buFont typeface="Arial" panose="020B0604020202020204" pitchFamily="34" charset="0"/>
              <a:buChar char="•"/>
              <a:defRPr sz="1800" i="1">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6" name="Title 1"/>
          <p:cNvSpPr>
            <a:spLocks noGrp="1"/>
          </p:cNvSpPr>
          <p:nvPr>
            <p:ph type="title"/>
          </p:nvPr>
        </p:nvSpPr>
        <p:spPr>
          <a:xfrm>
            <a:off x="152401" y="247650"/>
            <a:ext cx="6705600" cy="685800"/>
          </a:xfrm>
          <a:prstGeom prst="rect">
            <a:avLst/>
          </a:prstGeom>
        </p:spPr>
        <p:txBody>
          <a:bodyPr anchor="ctr"/>
          <a:lstStyle>
            <a:lvl1pPr algn="l">
              <a:defRPr sz="2600" b="1">
                <a:solidFill>
                  <a:schemeClr val="tx2"/>
                </a:solidFill>
                <a:latin typeface="Arial" panose="020B0604020202020204" pitchFamily="34" charset="0"/>
                <a:cs typeface="Arial" panose="020B0604020202020204" pitchFamily="34" charset="0"/>
              </a:defRPr>
            </a:lvl1pPr>
          </a:lstStyle>
          <a:p>
            <a:r>
              <a:rPr lang="en-US"/>
              <a:t>Click to edit Master title style</a:t>
            </a:r>
            <a:endParaRPr lang="en-CA" dirty="0"/>
          </a:p>
        </p:txBody>
      </p:sp>
      <p:sp>
        <p:nvSpPr>
          <p:cNvPr id="8" name="Content Placeholder 2"/>
          <p:cNvSpPr>
            <a:spLocks noGrp="1"/>
          </p:cNvSpPr>
          <p:nvPr>
            <p:ph sz="quarter" idx="11"/>
          </p:nvPr>
        </p:nvSpPr>
        <p:spPr>
          <a:xfrm>
            <a:off x="6629400" y="6477000"/>
            <a:ext cx="2133600" cy="320040"/>
          </a:xfrm>
          <a:prstGeom prst="rect">
            <a:avLst/>
          </a:prstGeom>
        </p:spPr>
        <p:txBody>
          <a:bodyPr anchor="b"/>
          <a:lstStyle>
            <a:lvl1pPr marL="0" indent="0" algn="r">
              <a:buNone/>
              <a:defRPr sz="800" baseline="0">
                <a:solidFill>
                  <a:schemeClr val="tx2"/>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9" name="Slide Number Placeholder 3"/>
          <p:cNvSpPr>
            <a:spLocks noGrp="1"/>
          </p:cNvSpPr>
          <p:nvPr>
            <p:ph type="sldNum" sz="quarter" idx="12"/>
          </p:nvPr>
        </p:nvSpPr>
        <p:spPr>
          <a:xfrm>
            <a:off x="8759825" y="6570663"/>
            <a:ext cx="384175" cy="287337"/>
          </a:xfrm>
          <a:prstGeom prst="rect">
            <a:avLst/>
          </a:prstGeom>
        </p:spPr>
        <p:txBody>
          <a:bodyPr/>
          <a:lstStyle>
            <a:lvl1pPr fontAlgn="auto">
              <a:spcBef>
                <a:spcPts val="0"/>
              </a:spcBef>
              <a:spcAft>
                <a:spcPts val="0"/>
              </a:spcAft>
              <a:defRPr sz="1000">
                <a:latin typeface="Arial" panose="020B0604020202020204" pitchFamily="34" charset="0"/>
                <a:cs typeface="Arial" panose="020B0604020202020204" pitchFamily="34" charset="0"/>
              </a:defRPr>
            </a:lvl1pPr>
          </a:lstStyle>
          <a:p>
            <a:pPr>
              <a:defRPr/>
            </a:pPr>
            <a:fld id="{BF856DEB-1575-4BE3-A1C0-A4E35CA982CC}" type="slidenum">
              <a:rPr lang="en-CA"/>
              <a:pPr>
                <a:defRPr/>
              </a:pPr>
              <a:t>‹#›</a:t>
            </a:fld>
            <a:endParaRPr lang="en-CA" dirty="0"/>
          </a:p>
        </p:txBody>
      </p:sp>
    </p:spTree>
    <p:extLst>
      <p:ext uri="{BB962C8B-B14F-4D97-AF65-F5344CB8AC3E}">
        <p14:creationId xmlns:p14="http://schemas.microsoft.com/office/powerpoint/2010/main" val="616192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4" name="Picture 1" descr="\\aeso.ca\DFS\users\PVERMA\Desktop\Word_PPT_Design\PPT\PowerPoint_Cover.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a:spLocks noGrp="1" noChangeArrowheads="1"/>
          </p:cNvSpPr>
          <p:nvPr>
            <p:ph type="ctrTitle"/>
          </p:nvPr>
        </p:nvSpPr>
        <p:spPr>
          <a:xfrm>
            <a:off x="457200" y="3352800"/>
            <a:ext cx="5715000" cy="838200"/>
          </a:xfrm>
          <a:prstGeom prst="rect">
            <a:avLst/>
          </a:prstGeom>
          <a:ln>
            <a:noFill/>
          </a:ln>
        </p:spPr>
        <p:txBody>
          <a:bodyPr anchor="ctr"/>
          <a:lstStyle>
            <a:lvl1pPr algn="l">
              <a:defRPr sz="2400" b="1">
                <a:solidFill>
                  <a:schemeClr val="bg1"/>
                </a:solidFill>
                <a:latin typeface="Arial" panose="020B0604020202020204" pitchFamily="34" charset="0"/>
                <a:cs typeface="Arial" panose="020B0604020202020204" pitchFamily="34" charset="0"/>
              </a:defRPr>
            </a:lvl1pPr>
          </a:lstStyle>
          <a:p>
            <a:pPr lvl="0"/>
            <a:r>
              <a:rPr lang="en-US" noProof="0"/>
              <a:t>Click to edit Master title style</a:t>
            </a:r>
            <a:endParaRPr lang="en-CA" noProof="0" dirty="0"/>
          </a:p>
        </p:txBody>
      </p:sp>
      <p:sp>
        <p:nvSpPr>
          <p:cNvPr id="7" name="Content Placeholder 2"/>
          <p:cNvSpPr>
            <a:spLocks noGrp="1"/>
          </p:cNvSpPr>
          <p:nvPr>
            <p:ph sz="quarter" idx="11"/>
          </p:nvPr>
        </p:nvSpPr>
        <p:spPr>
          <a:xfrm>
            <a:off x="6629400" y="6477000"/>
            <a:ext cx="2133600" cy="320040"/>
          </a:xfrm>
          <a:prstGeom prst="rect">
            <a:avLst/>
          </a:prstGeom>
        </p:spPr>
        <p:txBody>
          <a:bodyPr anchor="b"/>
          <a:lstStyle>
            <a:lvl1pPr marL="0" indent="0" algn="r">
              <a:buNone/>
              <a:defRPr sz="800" baseline="0">
                <a:solidFill>
                  <a:schemeClr val="tx2"/>
                </a:solidFill>
                <a:latin typeface="Arial" panose="020B060402020202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5576744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eso.ca/stakeholder-engagement/rules-standards-and-tariff/energy-storage-rule-amendment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www.aeso.ca/rules-standards-and-tariff/tariff/current-application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EnergyStorage@aeso.ca"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eso.ca/market/ancillary-services/fast-frequency-respons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EnergyStorage@aeso.ca"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aeso.ca/grid/grid-related-initiatives/energy-storage/energy-storage-industry-learnings-foru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DEA15-9EF3-43BA-85E4-B3B6669B4AF5}"/>
              </a:ext>
            </a:extLst>
          </p:cNvPr>
          <p:cNvSpPr>
            <a:spLocks noGrp="1"/>
          </p:cNvSpPr>
          <p:nvPr>
            <p:ph type="ctrTitle"/>
          </p:nvPr>
        </p:nvSpPr>
        <p:spPr/>
        <p:txBody>
          <a:bodyPr/>
          <a:lstStyle/>
          <a:p>
            <a:r>
              <a:rPr lang="en-US" sz="2400" dirty="0"/>
              <a:t>Energy Storage Engagement and Progress Update</a:t>
            </a:r>
          </a:p>
        </p:txBody>
      </p:sp>
      <p:sp>
        <p:nvSpPr>
          <p:cNvPr id="3" name="Text Placeholder 2">
            <a:extLst>
              <a:ext uri="{FF2B5EF4-FFF2-40B4-BE49-F238E27FC236}">
                <a16:creationId xmlns:a16="http://schemas.microsoft.com/office/drawing/2014/main" id="{AD4968FA-5541-4420-AB10-38BF7606860C}"/>
              </a:ext>
            </a:extLst>
          </p:cNvPr>
          <p:cNvSpPr>
            <a:spLocks noGrp="1"/>
          </p:cNvSpPr>
          <p:nvPr>
            <p:ph type="body" sz="quarter" idx="12"/>
          </p:nvPr>
        </p:nvSpPr>
        <p:spPr/>
        <p:txBody>
          <a:bodyPr/>
          <a:lstStyle/>
          <a:p>
            <a:r>
              <a:rPr lang="en-US" dirty="0"/>
              <a:t>September 1, 2022</a:t>
            </a:r>
          </a:p>
        </p:txBody>
      </p:sp>
      <p:sp>
        <p:nvSpPr>
          <p:cNvPr id="4" name="Content Placeholder 3">
            <a:extLst>
              <a:ext uri="{FF2B5EF4-FFF2-40B4-BE49-F238E27FC236}">
                <a16:creationId xmlns:a16="http://schemas.microsoft.com/office/drawing/2014/main" id="{1CFC4144-5A30-4575-B25C-6B2BD0CB82CA}"/>
              </a:ext>
            </a:extLst>
          </p:cNvPr>
          <p:cNvSpPr>
            <a:spLocks noGrp="1"/>
          </p:cNvSpPr>
          <p:nvPr>
            <p:ph sz="quarter" idx="11"/>
          </p:nvPr>
        </p:nvSpPr>
        <p:spPr/>
        <p:txBody>
          <a:bodyPr/>
          <a:lstStyle/>
          <a:p>
            <a:r>
              <a:rPr lang="en-US" dirty="0"/>
              <a:t>Public</a:t>
            </a:r>
          </a:p>
        </p:txBody>
      </p:sp>
    </p:spTree>
    <p:extLst>
      <p:ext uri="{BB962C8B-B14F-4D97-AF65-F5344CB8AC3E}">
        <p14:creationId xmlns:p14="http://schemas.microsoft.com/office/powerpoint/2010/main" val="2353521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742363" cy="5654040"/>
          </a:xfrm>
        </p:spPr>
        <p:txBody>
          <a:bodyPr/>
          <a:lstStyle/>
          <a:p>
            <a:r>
              <a:rPr lang="en-US" dirty="0"/>
              <a:t>Initiation phase to frame the scope for processes, systems and tool changes underway; plan to complete in Q4 2022</a:t>
            </a:r>
          </a:p>
          <a:p>
            <a:pPr marL="342900" marR="0" lvl="0" indent="-342900">
              <a:spcBef>
                <a:spcPts val="0"/>
              </a:spcBef>
              <a:spcAft>
                <a:spcPts val="0"/>
              </a:spcAft>
              <a:buFont typeface="Arial" panose="020B0604020202020204" pitchFamily="34" charset="0"/>
              <a:buChar char="•"/>
              <a:tabLst>
                <a:tab pos="457200" algn="l"/>
              </a:tabLst>
            </a:pPr>
            <a:r>
              <a:rPr lang="en-US" dirty="0"/>
              <a:t>ISO rule amendments invitation for stakeholders' engagement sessions in September posted on August 18</a:t>
            </a:r>
            <a:r>
              <a:rPr lang="en-US" baseline="30000" dirty="0"/>
              <a:t>th</a:t>
            </a:r>
            <a:r>
              <a:rPr lang="en-US" dirty="0"/>
              <a:t>; further information on this process can be found on the AESO website:</a:t>
            </a:r>
          </a:p>
          <a:p>
            <a:pPr marL="400050" lvl="1" indent="0">
              <a:buNone/>
            </a:pPr>
            <a:r>
              <a:rPr lang="en-US" u="sng" dirty="0">
                <a:solidFill>
                  <a:srgbClr val="0563C1"/>
                </a:solidFill>
                <a:effectLst/>
                <a:ea typeface="Calibri" panose="020F0502020204030204" pitchFamily="34" charset="0"/>
                <a:hlinkClick r:id="rId3"/>
              </a:rPr>
              <a:t>https://www.aeso.ca/stakeholder-engagement/rules-standards-and-tariff/energy-storage-rule-amendments/</a:t>
            </a:r>
            <a:endParaRPr lang="en-US" dirty="0"/>
          </a:p>
          <a:p>
            <a:pPr lvl="1"/>
            <a:endParaRPr lang="en-US" dirty="0"/>
          </a:p>
        </p:txBody>
      </p:sp>
      <p:sp>
        <p:nvSpPr>
          <p:cNvPr id="3" name="Title 2"/>
          <p:cNvSpPr>
            <a:spLocks noGrp="1"/>
          </p:cNvSpPr>
          <p:nvPr>
            <p:ph type="title"/>
          </p:nvPr>
        </p:nvSpPr>
        <p:spPr/>
        <p:txBody>
          <a:bodyPr/>
          <a:lstStyle/>
          <a:p>
            <a:r>
              <a:rPr lang="en-US" dirty="0"/>
              <a:t>Cross-Functional Internal Work Continuing Through 2022</a:t>
            </a:r>
          </a:p>
        </p:txBody>
      </p:sp>
      <p:sp>
        <p:nvSpPr>
          <p:cNvPr id="5" name="Slide Number Placeholder 4"/>
          <p:cNvSpPr>
            <a:spLocks noGrp="1"/>
          </p:cNvSpPr>
          <p:nvPr>
            <p:ph type="sldNum" sz="quarter" idx="12"/>
          </p:nvPr>
        </p:nvSpPr>
        <p:spPr/>
        <p:txBody>
          <a:bodyPr/>
          <a:lstStyle/>
          <a:p>
            <a:pPr>
              <a:defRPr/>
            </a:pPr>
            <a:fld id="{BF856DEB-1575-4BE3-A1C0-A4E35CA982CC}" type="slidenum">
              <a:rPr lang="en-CA" smtClean="0"/>
              <a:pPr>
                <a:defRPr/>
              </a:pPr>
              <a:t>10</a:t>
            </a:fld>
            <a:endParaRPr lang="en-CA" dirty="0"/>
          </a:p>
        </p:txBody>
      </p:sp>
      <p:sp>
        <p:nvSpPr>
          <p:cNvPr id="6" name="Content Placeholder 3"/>
          <p:cNvSpPr>
            <a:spLocks noGrp="1"/>
          </p:cNvSpPr>
          <p:nvPr>
            <p:ph sz="quarter" idx="11"/>
          </p:nvPr>
        </p:nvSpPr>
        <p:spPr>
          <a:xfrm>
            <a:off x="6629400" y="6477000"/>
            <a:ext cx="2133600" cy="320040"/>
          </a:xfrm>
        </p:spPr>
        <p:txBody>
          <a:bodyPr/>
          <a:lstStyle/>
          <a:p>
            <a:r>
              <a:rPr lang="en-US" dirty="0"/>
              <a:t>Public</a:t>
            </a:r>
          </a:p>
        </p:txBody>
      </p:sp>
    </p:spTree>
    <p:extLst>
      <p:ext uri="{BB962C8B-B14F-4D97-AF65-F5344CB8AC3E}">
        <p14:creationId xmlns:p14="http://schemas.microsoft.com/office/powerpoint/2010/main" val="2892778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12-Month Rolling Timeline </a:t>
            </a:r>
          </a:p>
        </p:txBody>
      </p:sp>
      <p:sp>
        <p:nvSpPr>
          <p:cNvPr id="5" name="Slide Number Placeholder 4"/>
          <p:cNvSpPr>
            <a:spLocks noGrp="1"/>
          </p:cNvSpPr>
          <p:nvPr>
            <p:ph type="sldNum" sz="quarter" idx="12"/>
          </p:nvPr>
        </p:nvSpPr>
        <p:spPr/>
        <p:txBody>
          <a:bodyPr/>
          <a:lstStyle/>
          <a:p>
            <a:pPr>
              <a:defRPr/>
            </a:pPr>
            <a:fld id="{BF856DEB-1575-4BE3-A1C0-A4E35CA982CC}" type="slidenum">
              <a:rPr lang="en-CA" smtClean="0"/>
              <a:pPr>
                <a:defRPr/>
              </a:pPr>
              <a:t>11</a:t>
            </a:fld>
            <a:endParaRPr lang="en-CA" dirty="0"/>
          </a:p>
        </p:txBody>
      </p:sp>
      <p:sp>
        <p:nvSpPr>
          <p:cNvPr id="6" name="Content Placeholder 3"/>
          <p:cNvSpPr>
            <a:spLocks noGrp="1"/>
          </p:cNvSpPr>
          <p:nvPr>
            <p:ph sz="quarter" idx="11"/>
          </p:nvPr>
        </p:nvSpPr>
        <p:spPr>
          <a:xfrm>
            <a:off x="6629400" y="6477000"/>
            <a:ext cx="2133600" cy="320040"/>
          </a:xfrm>
        </p:spPr>
        <p:txBody>
          <a:bodyPr/>
          <a:lstStyle/>
          <a:p>
            <a:r>
              <a:rPr lang="en-US" dirty="0"/>
              <a:t>Public</a:t>
            </a:r>
          </a:p>
        </p:txBody>
      </p:sp>
      <p:sp>
        <p:nvSpPr>
          <p:cNvPr id="7" name="TextBox 6">
            <a:extLst>
              <a:ext uri="{FF2B5EF4-FFF2-40B4-BE49-F238E27FC236}">
                <a16:creationId xmlns:a16="http://schemas.microsoft.com/office/drawing/2014/main" id="{FD39E1A2-6CD3-4136-8BDF-85B783931817}"/>
              </a:ext>
            </a:extLst>
          </p:cNvPr>
          <p:cNvSpPr txBox="1"/>
          <p:nvPr/>
        </p:nvSpPr>
        <p:spPr>
          <a:xfrm>
            <a:off x="152400" y="5573569"/>
            <a:ext cx="8839199" cy="938719"/>
          </a:xfrm>
          <a:prstGeom prst="rect">
            <a:avLst/>
          </a:prstGeom>
        </p:spPr>
        <p:txBody>
          <a:bodyPr wrap="square" rtlCol="0" anchor="ctr">
            <a:spAutoFit/>
          </a:bodyPr>
          <a:lstStyle/>
          <a:p>
            <a:r>
              <a:rPr lang="en-US" sz="1100" b="1" dirty="0"/>
              <a:t>E</a:t>
            </a:r>
            <a:r>
              <a:rPr lang="en-US" sz="1100" dirty="0"/>
              <a:t> </a:t>
            </a:r>
            <a:r>
              <a:rPr lang="en-US" sz="1100" b="1" dirty="0"/>
              <a:t>– Engagement</a:t>
            </a:r>
            <a:r>
              <a:rPr lang="en-US" sz="1100" dirty="0"/>
              <a:t>: inform and/or discuss topics with Stakeholders</a:t>
            </a:r>
          </a:p>
          <a:p>
            <a:r>
              <a:rPr lang="en-US" sz="1100" b="1" dirty="0"/>
              <a:t>A</a:t>
            </a:r>
            <a:r>
              <a:rPr lang="en-US" sz="1100" dirty="0"/>
              <a:t> </a:t>
            </a:r>
            <a:r>
              <a:rPr lang="en-US" sz="1100" b="1" dirty="0"/>
              <a:t>–</a:t>
            </a:r>
            <a:r>
              <a:rPr lang="en-US" sz="1100" dirty="0"/>
              <a:t> </a:t>
            </a:r>
            <a:r>
              <a:rPr lang="en-US" sz="1100" b="1" dirty="0"/>
              <a:t>Analysis</a:t>
            </a:r>
            <a:r>
              <a:rPr lang="en-US" sz="1100" dirty="0"/>
              <a:t>: internal work phase for the AESO where an activity is researched, performed analytics, studies, etc. </a:t>
            </a:r>
          </a:p>
          <a:p>
            <a:r>
              <a:rPr lang="en-US" sz="1100" b="1" dirty="0"/>
              <a:t>C</a:t>
            </a:r>
            <a:r>
              <a:rPr lang="en-US" sz="1100" dirty="0"/>
              <a:t> </a:t>
            </a:r>
            <a:r>
              <a:rPr lang="en-US" sz="1100" b="1" dirty="0"/>
              <a:t>– Conception</a:t>
            </a:r>
            <a:r>
              <a:rPr lang="en-US" sz="1100" dirty="0"/>
              <a:t>: after analysis, AESO will conduct an options analysis and may develop recommendations on the matter.</a:t>
            </a:r>
          </a:p>
          <a:p>
            <a:r>
              <a:rPr lang="en-US" sz="1100" b="1" dirty="0"/>
              <a:t>D</a:t>
            </a:r>
            <a:r>
              <a:rPr lang="en-US" sz="1100" dirty="0"/>
              <a:t> </a:t>
            </a:r>
            <a:r>
              <a:rPr lang="en-US" sz="1100" b="1" dirty="0"/>
              <a:t>– Development</a:t>
            </a:r>
            <a:r>
              <a:rPr lang="en-US" sz="1100" dirty="0"/>
              <a:t>: AESO shares recommendations and works with stakeholders to create proposed ISO rules or changes to existing ISO rules.</a:t>
            </a:r>
          </a:p>
          <a:p>
            <a:r>
              <a:rPr lang="en-US" sz="1100" b="1" dirty="0"/>
              <a:t>I – Implementation:</a:t>
            </a:r>
            <a:r>
              <a:rPr lang="en-US" sz="1100" dirty="0"/>
              <a:t> includes changes to IT, business processes and training to integrate ES.</a:t>
            </a:r>
          </a:p>
        </p:txBody>
      </p:sp>
      <p:pic>
        <p:nvPicPr>
          <p:cNvPr id="4" name="Picture 3">
            <a:extLst>
              <a:ext uri="{FF2B5EF4-FFF2-40B4-BE49-F238E27FC236}">
                <a16:creationId xmlns:a16="http://schemas.microsoft.com/office/drawing/2014/main" id="{A36ADF41-7FDA-0F10-9A00-E3A4E39D273D}"/>
              </a:ext>
            </a:extLst>
          </p:cNvPr>
          <p:cNvPicPr>
            <a:picLocks noChangeAspect="1"/>
          </p:cNvPicPr>
          <p:nvPr/>
        </p:nvPicPr>
        <p:blipFill>
          <a:blip r:embed="rId3"/>
          <a:stretch>
            <a:fillRect/>
          </a:stretch>
        </p:blipFill>
        <p:spPr>
          <a:xfrm>
            <a:off x="91440" y="1066800"/>
            <a:ext cx="8961120" cy="4461412"/>
          </a:xfrm>
          <a:prstGeom prst="rect">
            <a:avLst/>
          </a:prstGeom>
        </p:spPr>
      </p:pic>
    </p:spTree>
    <p:extLst>
      <p:ext uri="{BB962C8B-B14F-4D97-AF65-F5344CB8AC3E}">
        <p14:creationId xmlns:p14="http://schemas.microsoft.com/office/powerpoint/2010/main" val="2451191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t"/>
          <a:lstStyle/>
          <a:p>
            <a:r>
              <a:rPr lang="en-US" dirty="0"/>
              <a:t>Continue with ISO rules development </a:t>
            </a:r>
          </a:p>
          <a:p>
            <a:r>
              <a:rPr lang="en-US" dirty="0"/>
              <a:t>Continue with the internal work for ES long-term implementation</a:t>
            </a:r>
          </a:p>
          <a:p>
            <a:r>
              <a:rPr lang="en-US" dirty="0"/>
              <a:t>ESILF Workshop 6 to be held in November</a:t>
            </a:r>
          </a:p>
          <a:p>
            <a:r>
              <a:rPr lang="en-US" dirty="0"/>
              <a:t>Next progress update session will be provided in December 2022 or early January 2023</a:t>
            </a:r>
          </a:p>
          <a:p>
            <a:pPr marL="0" indent="0">
              <a:buNone/>
            </a:pPr>
            <a:endParaRPr lang="en-US" dirty="0"/>
          </a:p>
          <a:p>
            <a:pPr marL="0" indent="0">
              <a:buNone/>
            </a:pPr>
            <a:endParaRPr lang="en-US" dirty="0"/>
          </a:p>
          <a:p>
            <a:endParaRPr lang="en-US" dirty="0"/>
          </a:p>
          <a:p>
            <a:endParaRPr lang="en-US" dirty="0"/>
          </a:p>
          <a:p>
            <a:endParaRPr lang="en-US" dirty="0"/>
          </a:p>
        </p:txBody>
      </p:sp>
      <p:sp>
        <p:nvSpPr>
          <p:cNvPr id="3" name="Title 2"/>
          <p:cNvSpPr>
            <a:spLocks noGrp="1"/>
          </p:cNvSpPr>
          <p:nvPr>
            <p:ph type="title"/>
          </p:nvPr>
        </p:nvSpPr>
        <p:spPr>
          <a:xfrm>
            <a:off x="152400" y="304800"/>
            <a:ext cx="6705600" cy="685800"/>
          </a:xfrm>
        </p:spPr>
        <p:txBody>
          <a:bodyPr/>
          <a:lstStyle/>
          <a:p>
            <a:r>
              <a:rPr lang="en-US" dirty="0"/>
              <a:t>In Summary…</a:t>
            </a:r>
          </a:p>
        </p:txBody>
      </p:sp>
      <p:sp>
        <p:nvSpPr>
          <p:cNvPr id="5" name="Slide Number Placeholder 4"/>
          <p:cNvSpPr>
            <a:spLocks noGrp="1"/>
          </p:cNvSpPr>
          <p:nvPr>
            <p:ph type="sldNum" sz="quarter" idx="12"/>
          </p:nvPr>
        </p:nvSpPr>
        <p:spPr/>
        <p:txBody>
          <a:bodyPr/>
          <a:lstStyle/>
          <a:p>
            <a:pPr>
              <a:defRPr/>
            </a:pPr>
            <a:fld id="{BF856DEB-1575-4BE3-A1C0-A4E35CA982CC}" type="slidenum">
              <a:rPr lang="en-CA" smtClean="0"/>
              <a:pPr>
                <a:defRPr/>
              </a:pPr>
              <a:t>12</a:t>
            </a:fld>
            <a:endParaRPr lang="en-CA" dirty="0"/>
          </a:p>
        </p:txBody>
      </p:sp>
      <p:sp>
        <p:nvSpPr>
          <p:cNvPr id="6" name="Content Placeholder 3"/>
          <p:cNvSpPr>
            <a:spLocks noGrp="1"/>
          </p:cNvSpPr>
          <p:nvPr>
            <p:ph sz="quarter" idx="11"/>
          </p:nvPr>
        </p:nvSpPr>
        <p:spPr>
          <a:xfrm>
            <a:off x="6629400" y="6477000"/>
            <a:ext cx="2133600" cy="320040"/>
          </a:xfrm>
        </p:spPr>
        <p:txBody>
          <a:bodyPr/>
          <a:lstStyle/>
          <a:p>
            <a:r>
              <a:rPr lang="en-US" dirty="0"/>
              <a:t>Public</a:t>
            </a:r>
          </a:p>
        </p:txBody>
      </p:sp>
    </p:spTree>
    <p:extLst>
      <p:ext uri="{BB962C8B-B14F-4D97-AF65-F5344CB8AC3E}">
        <p14:creationId xmlns:p14="http://schemas.microsoft.com/office/powerpoint/2010/main" val="37260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itle 1"/>
          <p:cNvSpPr>
            <a:spLocks noGrp="1"/>
          </p:cNvSpPr>
          <p:nvPr>
            <p:ph type="ctrTitle"/>
          </p:nvPr>
        </p:nvSpPr>
        <p:spPr bwMode="auto">
          <a:xfrm>
            <a:off x="273215" y="3352800"/>
            <a:ext cx="57150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dirty="0">
                <a:latin typeface="Arial" charset="0"/>
                <a:cs typeface="Arial" charset="0"/>
              </a:rPr>
              <a:t>Interrelated Initiatives Update</a:t>
            </a:r>
          </a:p>
        </p:txBody>
      </p:sp>
      <p:sp>
        <p:nvSpPr>
          <p:cNvPr id="25604" name="AutoShape 6" descr="Image result for twitter symbol white"/>
          <p:cNvSpPr>
            <a:spLocks noChangeAspect="1" noChangeArrowheads="1"/>
          </p:cNvSpPr>
          <p:nvPr/>
        </p:nvSpPr>
        <p:spPr bwMode="auto">
          <a:xfrm>
            <a:off x="14446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
        <p:nvSpPr>
          <p:cNvPr id="25605" name="AutoShape 8" descr="Image result for twitter symbol white"/>
          <p:cNvSpPr>
            <a:spLocks noChangeAspect="1" noChangeArrowheads="1"/>
          </p:cNvSpPr>
          <p:nvPr/>
        </p:nvSpPr>
        <p:spPr bwMode="auto">
          <a:xfrm>
            <a:off x="296863"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
        <p:nvSpPr>
          <p:cNvPr id="25608" name="Content Placeholder 4"/>
          <p:cNvSpPr>
            <a:spLocks noGrp="1"/>
          </p:cNvSpPr>
          <p:nvPr>
            <p:ph sz="quarter" idx="11"/>
          </p:nvPr>
        </p:nvSpPr>
        <p:spPr bwMode="auto">
          <a:xfrm>
            <a:off x="6629400" y="6477000"/>
            <a:ext cx="2133600" cy="320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dirty="0"/>
              <a:t>Public</a:t>
            </a:r>
          </a:p>
        </p:txBody>
      </p:sp>
    </p:spTree>
    <p:extLst>
      <p:ext uri="{BB962C8B-B14F-4D97-AF65-F5344CB8AC3E}">
        <p14:creationId xmlns:p14="http://schemas.microsoft.com/office/powerpoint/2010/main" val="2078291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8120" y="1027112"/>
            <a:ext cx="8742363" cy="5583238"/>
          </a:xfrm>
        </p:spPr>
        <p:txBody>
          <a:bodyPr>
            <a:normAutofit/>
          </a:bodyPr>
          <a:lstStyle/>
          <a:p>
            <a:r>
              <a:rPr lang="en-US" dirty="0"/>
              <a:t>The AESO’s Bulk and Regional Rate Design and Modernized DOS Application can be found here:</a:t>
            </a:r>
          </a:p>
          <a:p>
            <a:pPr marL="457200" lvl="1" indent="0">
              <a:buNone/>
            </a:pPr>
            <a:r>
              <a:rPr lang="en-US" dirty="0">
                <a:hlinkClick r:id="rId3"/>
              </a:rPr>
              <a:t>https://www.aeso.ca/rules-standards-and-tariff/tariff/current-applications/</a:t>
            </a:r>
            <a:endParaRPr lang="en-US" dirty="0"/>
          </a:p>
          <a:p>
            <a:r>
              <a:rPr lang="en-US" dirty="0"/>
              <a:t>An oral hearing was held in June 2022</a:t>
            </a:r>
          </a:p>
          <a:p>
            <a:r>
              <a:rPr lang="en-US" dirty="0"/>
              <a:t>The proceeding is closed as of August 16, 2022</a:t>
            </a:r>
            <a:r>
              <a:rPr lang="en-US"/>
              <a:t>; currently awaiting </a:t>
            </a:r>
            <a:r>
              <a:rPr lang="en-US" dirty="0"/>
              <a:t>the Commission’s decision on the Application </a:t>
            </a:r>
          </a:p>
          <a:p>
            <a:r>
              <a:rPr lang="en-US" dirty="0"/>
              <a:t>For more information regarding this Application, please refer to Alberta Utilities Commission Proceeding 26911</a:t>
            </a:r>
          </a:p>
        </p:txBody>
      </p:sp>
      <p:sp>
        <p:nvSpPr>
          <p:cNvPr id="3" name="Title 2"/>
          <p:cNvSpPr>
            <a:spLocks noGrp="1"/>
          </p:cNvSpPr>
          <p:nvPr>
            <p:ph type="title"/>
          </p:nvPr>
        </p:nvSpPr>
        <p:spPr/>
        <p:txBody>
          <a:bodyPr/>
          <a:lstStyle/>
          <a:p>
            <a:r>
              <a:rPr lang="en-US" dirty="0"/>
              <a:t>ISO Tariff Design</a:t>
            </a:r>
            <a:endParaRPr lang="en-US" dirty="0">
              <a:solidFill>
                <a:srgbClr val="FF0000"/>
              </a:solidFill>
            </a:endParaRPr>
          </a:p>
        </p:txBody>
      </p:sp>
      <p:sp>
        <p:nvSpPr>
          <p:cNvPr id="5" name="Slide Number Placeholder 4"/>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F856DEB-1575-4BE3-A1C0-A4E35CA982CC}" type="slidenum">
              <a:rPr kumimoji="0" lang="en-CA" sz="10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CA"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6" name="Content Placeholder 3"/>
          <p:cNvSpPr>
            <a:spLocks noGrp="1"/>
          </p:cNvSpPr>
          <p:nvPr>
            <p:ph sz="quarter" idx="11"/>
          </p:nvPr>
        </p:nvSpPr>
        <p:spPr>
          <a:xfrm>
            <a:off x="6629400" y="6477000"/>
            <a:ext cx="2133600" cy="320040"/>
          </a:xfrm>
        </p:spPr>
        <p:txBody>
          <a:bodyPr/>
          <a:lstStyle/>
          <a:p>
            <a:r>
              <a:rPr lang="en-US" dirty="0"/>
              <a:t>Public</a:t>
            </a:r>
          </a:p>
        </p:txBody>
      </p:sp>
    </p:spTree>
    <p:extLst>
      <p:ext uri="{BB962C8B-B14F-4D97-AF65-F5344CB8AC3E}">
        <p14:creationId xmlns:p14="http://schemas.microsoft.com/office/powerpoint/2010/main" val="829004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If you have questions related to this update, please email </a:t>
            </a:r>
            <a:r>
              <a:rPr lang="en-US" dirty="0">
                <a:solidFill>
                  <a:srgbClr val="FF0000"/>
                </a:solidFill>
                <a:hlinkClick r:id="rId3"/>
              </a:rPr>
              <a:t>EnergyStorage@aeso.ca</a:t>
            </a:r>
            <a:r>
              <a:rPr lang="en-US" dirty="0">
                <a:solidFill>
                  <a:srgbClr val="FF0000"/>
                </a:solidFill>
              </a:rPr>
              <a:t> </a:t>
            </a:r>
            <a:r>
              <a:rPr lang="en-US" dirty="0"/>
              <a:t>with the subject </a:t>
            </a:r>
            <a:r>
              <a:rPr lang="en-US" i="1" dirty="0"/>
              <a:t>ES Q3 Update</a:t>
            </a:r>
            <a:r>
              <a:rPr lang="en-US" dirty="0"/>
              <a:t> by September 16, 2022</a:t>
            </a:r>
          </a:p>
          <a:p>
            <a:endParaRPr lang="en-US" dirty="0"/>
          </a:p>
          <a:p>
            <a:endParaRPr lang="en-US" dirty="0"/>
          </a:p>
          <a:p>
            <a:pPr marL="0" indent="0">
              <a:buNone/>
            </a:pPr>
            <a:endParaRPr lang="en-US" dirty="0"/>
          </a:p>
          <a:p>
            <a:pPr marL="0" indent="0">
              <a:buNone/>
            </a:pPr>
            <a:endParaRPr lang="en-US" dirty="0"/>
          </a:p>
          <a:p>
            <a:endParaRPr lang="en-US" dirty="0"/>
          </a:p>
          <a:p>
            <a:endParaRPr lang="en-US" dirty="0"/>
          </a:p>
          <a:p>
            <a:endParaRPr lang="en-US" dirty="0"/>
          </a:p>
        </p:txBody>
      </p:sp>
      <p:sp>
        <p:nvSpPr>
          <p:cNvPr id="3" name="Title 2"/>
          <p:cNvSpPr>
            <a:spLocks noGrp="1"/>
          </p:cNvSpPr>
          <p:nvPr>
            <p:ph type="title"/>
          </p:nvPr>
        </p:nvSpPr>
        <p:spPr>
          <a:xfrm>
            <a:off x="152400" y="304800"/>
            <a:ext cx="6705600" cy="685800"/>
          </a:xfrm>
        </p:spPr>
        <p:txBody>
          <a:bodyPr/>
          <a:lstStyle/>
          <a:p>
            <a:r>
              <a:rPr lang="en-US" dirty="0"/>
              <a:t>Questions?</a:t>
            </a:r>
          </a:p>
        </p:txBody>
      </p:sp>
      <p:sp>
        <p:nvSpPr>
          <p:cNvPr id="5" name="Slide Number Placeholder 4"/>
          <p:cNvSpPr>
            <a:spLocks noGrp="1"/>
          </p:cNvSpPr>
          <p:nvPr>
            <p:ph type="sldNum" sz="quarter" idx="12"/>
          </p:nvPr>
        </p:nvSpPr>
        <p:spPr/>
        <p:txBody>
          <a:bodyPr/>
          <a:lstStyle/>
          <a:p>
            <a:pPr>
              <a:defRPr/>
            </a:pPr>
            <a:fld id="{BF856DEB-1575-4BE3-A1C0-A4E35CA982CC}" type="slidenum">
              <a:rPr lang="en-CA" smtClean="0"/>
              <a:pPr>
                <a:defRPr/>
              </a:pPr>
              <a:t>15</a:t>
            </a:fld>
            <a:endParaRPr lang="en-CA" dirty="0"/>
          </a:p>
        </p:txBody>
      </p:sp>
      <p:sp>
        <p:nvSpPr>
          <p:cNvPr id="6" name="Content Placeholder 3"/>
          <p:cNvSpPr>
            <a:spLocks noGrp="1"/>
          </p:cNvSpPr>
          <p:nvPr>
            <p:ph sz="quarter" idx="11"/>
          </p:nvPr>
        </p:nvSpPr>
        <p:spPr>
          <a:xfrm>
            <a:off x="6629400" y="6477000"/>
            <a:ext cx="2133600" cy="320040"/>
          </a:xfrm>
        </p:spPr>
        <p:txBody>
          <a:bodyPr/>
          <a:lstStyle/>
          <a:p>
            <a:r>
              <a:rPr lang="en-US" dirty="0"/>
              <a:t>Public</a:t>
            </a:r>
          </a:p>
        </p:txBody>
      </p:sp>
    </p:spTree>
    <p:extLst>
      <p:ext uri="{BB962C8B-B14F-4D97-AF65-F5344CB8AC3E}">
        <p14:creationId xmlns:p14="http://schemas.microsoft.com/office/powerpoint/2010/main" val="3704199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itle 2"/>
          <p:cNvSpPr>
            <a:spLocks noGrp="1"/>
          </p:cNvSpPr>
          <p:nvPr>
            <p:ph type="title"/>
          </p:nvPr>
        </p:nvSpPr>
        <p:spPr bwMode="auto">
          <a:xfrm>
            <a:off x="152400" y="247650"/>
            <a:ext cx="6705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dirty="0">
                <a:latin typeface="Arial" charset="0"/>
                <a:cs typeface="Arial" charset="0"/>
              </a:rPr>
              <a:t>Contact the AESO</a:t>
            </a:r>
          </a:p>
        </p:txBody>
      </p:sp>
      <p:sp>
        <p:nvSpPr>
          <p:cNvPr id="24582" name="Slide Number Placeholder 4"/>
          <p:cNvSpPr>
            <a:spLocks noGrp="1"/>
          </p:cNvSpPr>
          <p:nvPr>
            <p:ph type="sldNum" sz="quarter" idx="12"/>
          </p:nvPr>
        </p:nvSpPr>
        <p:spPr bwMode="auto">
          <a:xfrm>
            <a:off x="8610599" y="6570663"/>
            <a:ext cx="533401" cy="439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295DF5DB-051F-454E-9933-27EFDC6F07E2}" type="slidenum">
              <a:rPr lang="en-CA" altLang="en-US" smtClean="0">
                <a:latin typeface="Arial" charset="0"/>
              </a:rPr>
              <a:pPr eaLnBrk="1" fontAlgn="base" hangingPunct="1">
                <a:spcBef>
                  <a:spcPct val="0"/>
                </a:spcBef>
                <a:spcAft>
                  <a:spcPct val="0"/>
                </a:spcAft>
              </a:pPr>
              <a:t>16</a:t>
            </a:fld>
            <a:endParaRPr lang="en-CA" altLang="en-US">
              <a:latin typeface="Arial" charset="0"/>
            </a:endParaRPr>
          </a:p>
        </p:txBody>
      </p:sp>
      <p:pic>
        <p:nvPicPr>
          <p:cNvPr id="2050" name="Picture 2" descr="T:\Intranet Data\Corporate Communications\Brand_and_Design\_Assets_Brand_and_Design\_Stock_Photo_and_Illustrations\Computer Graphic_Updat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143000"/>
            <a:ext cx="8688088" cy="3733800"/>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1"/>
          <p:cNvSpPr txBox="1">
            <a:spLocks/>
          </p:cNvSpPr>
          <p:nvPr/>
        </p:nvSpPr>
        <p:spPr bwMode="auto">
          <a:xfrm>
            <a:off x="0" y="5005549"/>
            <a:ext cx="7793421" cy="17526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ts val="800"/>
              </a:spcBef>
              <a:spcAft>
                <a:spcPct val="0"/>
              </a:spcAft>
              <a:buFont typeface="Arial" charset="0"/>
              <a:buChar char="–"/>
              <a:defRPr sz="2200" kern="1200">
                <a:solidFill>
                  <a:schemeClr val="tx2"/>
                </a:solidFill>
                <a:latin typeface="Arial" panose="020B0604020202020204" pitchFamily="34" charset="0"/>
                <a:ea typeface="+mn-ea"/>
                <a:cs typeface="Arial" panose="020B0604020202020204" pitchFamily="34" charset="0"/>
              </a:defRPr>
            </a:lvl2pPr>
            <a:lvl3pPr marL="1097280" indent="-34290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371600" indent="-228600" algn="l" rtl="0" eaLnBrk="0" fontAlgn="base" hangingPunct="0">
              <a:spcBef>
                <a:spcPct val="20000"/>
              </a:spcBef>
              <a:spcAft>
                <a:spcPct val="0"/>
              </a:spcAft>
              <a:buFont typeface="Arial" charset="0"/>
              <a:buChar char="–"/>
              <a:defRPr sz="1800" i="1" kern="1200">
                <a:solidFill>
                  <a:schemeClr val="tx1"/>
                </a:solidFill>
                <a:latin typeface="Arial" panose="020B0604020202020204" pitchFamily="34" charset="0"/>
                <a:ea typeface="+mn-ea"/>
                <a:cs typeface="Arial" panose="020B0604020202020204" pitchFamily="34" charset="0"/>
              </a:defRPr>
            </a:lvl4pPr>
            <a:lvl5pPr marL="1828800" indent="-228600" algn="l" rtl="0" eaLnBrk="0" fontAlgn="base" hangingPunct="0">
              <a:spcBef>
                <a:spcPct val="20000"/>
              </a:spcBef>
              <a:spcAft>
                <a:spcPct val="0"/>
              </a:spcAft>
              <a:buFont typeface="Arial" panose="020B0604020202020204" pitchFamily="34" charset="0"/>
              <a:buChar char="•"/>
              <a:defRPr sz="1800" i="1"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defTabSz="841375" eaLnBrk="1" hangingPunct="1"/>
            <a:r>
              <a:rPr lang="en-US" altLang="en-US" b="1" i="1" dirty="0">
                <a:latin typeface="Arial" charset="0"/>
                <a:cs typeface="Arial" charset="0"/>
              </a:rPr>
              <a:t>Twitter: </a:t>
            </a:r>
            <a:r>
              <a:rPr lang="en-US" altLang="en-US" i="1" dirty="0">
                <a:latin typeface="Arial" charset="0"/>
                <a:cs typeface="Arial" charset="0"/>
              </a:rPr>
              <a:t>@</a:t>
            </a:r>
            <a:r>
              <a:rPr lang="en-US" altLang="en-US" i="1" dirty="0" err="1">
                <a:latin typeface="Arial" charset="0"/>
                <a:cs typeface="Arial" charset="0"/>
              </a:rPr>
              <a:t>theAESO</a:t>
            </a:r>
            <a:endParaRPr lang="en-US" altLang="en-US" i="1" dirty="0">
              <a:latin typeface="Arial" charset="0"/>
              <a:cs typeface="Arial" charset="0"/>
            </a:endParaRPr>
          </a:p>
          <a:p>
            <a:pPr lvl="1" defTabSz="841375" eaLnBrk="1" hangingPunct="1"/>
            <a:r>
              <a:rPr lang="en-US" altLang="en-US" b="1" i="1" dirty="0">
                <a:latin typeface="Arial" charset="0"/>
                <a:cs typeface="Arial" charset="0"/>
              </a:rPr>
              <a:t>Email: </a:t>
            </a:r>
            <a:r>
              <a:rPr lang="en-US" altLang="en-US" i="1" dirty="0">
                <a:latin typeface="Arial" charset="0"/>
                <a:cs typeface="Arial" charset="0"/>
              </a:rPr>
              <a:t>energystorage@aeso.ca</a:t>
            </a:r>
          </a:p>
          <a:p>
            <a:pPr lvl="1" defTabSz="841375" eaLnBrk="1" hangingPunct="1"/>
            <a:r>
              <a:rPr lang="en-US" altLang="en-US" b="1" i="1" dirty="0">
                <a:latin typeface="Arial" charset="0"/>
                <a:cs typeface="Arial" charset="0"/>
              </a:rPr>
              <a:t>Website: </a:t>
            </a:r>
            <a:r>
              <a:rPr lang="en-US" altLang="en-US" i="1" dirty="0">
                <a:latin typeface="Arial" charset="0"/>
                <a:cs typeface="Arial" charset="0"/>
              </a:rPr>
              <a:t>www.aeso.ca</a:t>
            </a:r>
          </a:p>
          <a:p>
            <a:pPr lvl="1" defTabSz="841375" eaLnBrk="1" hangingPunct="1"/>
            <a:r>
              <a:rPr lang="en-US" altLang="en-US" dirty="0">
                <a:latin typeface="Arial" charset="0"/>
                <a:cs typeface="Arial" charset="0"/>
              </a:rPr>
              <a:t>Subscribe to our stakeholder newsletter </a:t>
            </a:r>
          </a:p>
        </p:txBody>
      </p:sp>
      <p:sp>
        <p:nvSpPr>
          <p:cNvPr id="7" name="Content Placeholder 3"/>
          <p:cNvSpPr>
            <a:spLocks noGrp="1"/>
          </p:cNvSpPr>
          <p:nvPr>
            <p:ph sz="quarter" idx="11"/>
          </p:nvPr>
        </p:nvSpPr>
        <p:spPr>
          <a:xfrm>
            <a:off x="6629400" y="6477000"/>
            <a:ext cx="2133600" cy="320040"/>
          </a:xfrm>
        </p:spPr>
        <p:txBody>
          <a:bodyPr/>
          <a:lstStyle/>
          <a:p>
            <a:r>
              <a:rPr lang="en-US" dirty="0"/>
              <a:t>Public</a:t>
            </a:r>
          </a:p>
        </p:txBody>
      </p:sp>
    </p:spTree>
    <p:extLst>
      <p:ext uri="{BB962C8B-B14F-4D97-AF65-F5344CB8AC3E}">
        <p14:creationId xmlns:p14="http://schemas.microsoft.com/office/powerpoint/2010/main" val="3811484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itle 1"/>
          <p:cNvSpPr>
            <a:spLocks noGrp="1"/>
          </p:cNvSpPr>
          <p:nvPr>
            <p:ph type="ctrTitle"/>
          </p:nvPr>
        </p:nvSpPr>
        <p:spPr bwMode="auto">
          <a:xfrm>
            <a:off x="273215" y="3352800"/>
            <a:ext cx="57150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dirty="0">
                <a:latin typeface="Arial" charset="0"/>
                <a:cs typeface="Arial" charset="0"/>
              </a:rPr>
              <a:t>Thank You</a:t>
            </a:r>
          </a:p>
        </p:txBody>
      </p:sp>
      <p:sp>
        <p:nvSpPr>
          <p:cNvPr id="25604" name="AutoShape 6" descr="Image result for twitter symbol white"/>
          <p:cNvSpPr>
            <a:spLocks noChangeAspect="1" noChangeArrowheads="1"/>
          </p:cNvSpPr>
          <p:nvPr/>
        </p:nvSpPr>
        <p:spPr bwMode="auto">
          <a:xfrm>
            <a:off x="14446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
        <p:nvSpPr>
          <p:cNvPr id="25605" name="AutoShape 8" descr="Image result for twitter symbol white"/>
          <p:cNvSpPr>
            <a:spLocks noChangeAspect="1" noChangeArrowheads="1"/>
          </p:cNvSpPr>
          <p:nvPr/>
        </p:nvSpPr>
        <p:spPr bwMode="auto">
          <a:xfrm>
            <a:off x="296863"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
        <p:nvSpPr>
          <p:cNvPr id="25608" name="Content Placeholder 4"/>
          <p:cNvSpPr>
            <a:spLocks noGrp="1"/>
          </p:cNvSpPr>
          <p:nvPr>
            <p:ph sz="quarter" idx="11"/>
          </p:nvPr>
        </p:nvSpPr>
        <p:spPr bwMode="auto">
          <a:xfrm>
            <a:off x="6629400" y="6477000"/>
            <a:ext cx="2133600" cy="320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dirty="0"/>
              <a:t>Public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400" dirty="0"/>
              <a:t>AESO Stakeholder Engagement Framework</a:t>
            </a:r>
          </a:p>
        </p:txBody>
      </p:sp>
      <p:sp>
        <p:nvSpPr>
          <p:cNvPr id="4" name="Content Placeholder 3"/>
          <p:cNvSpPr>
            <a:spLocks noGrp="1"/>
          </p:cNvSpPr>
          <p:nvPr>
            <p:ph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defRPr/>
            </a:pPr>
            <a:fld id="{BF856DEB-1575-4BE3-A1C0-A4E35CA982CC}" type="slidenum">
              <a:rPr lang="en-CA" smtClean="0"/>
              <a:pPr>
                <a:defRPr/>
              </a:pPr>
              <a:t>2</a:t>
            </a:fld>
            <a:endParaRPr lang="en-CA" dirty="0"/>
          </a:p>
        </p:txBody>
      </p:sp>
      <p:pic>
        <p:nvPicPr>
          <p:cNvPr id="6" name="Picture 3" descr="\\aeso.ca\DFS\users\PVERMA\Desktop\Stakeholder Slide\Stakeholder slide_v2.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3891"/>
          <a:stretch/>
        </p:blipFill>
        <p:spPr bwMode="auto">
          <a:xfrm>
            <a:off x="0" y="1145628"/>
            <a:ext cx="9144000" cy="5712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6727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itle 1"/>
          <p:cNvSpPr>
            <a:spLocks noGrp="1"/>
          </p:cNvSpPr>
          <p:nvPr>
            <p:ph type="ctrTitle"/>
          </p:nvPr>
        </p:nvSpPr>
        <p:spPr bwMode="auto">
          <a:xfrm>
            <a:off x="273215" y="3352800"/>
            <a:ext cx="57150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dirty="0">
                <a:latin typeface="Arial" charset="0"/>
                <a:cs typeface="Arial" charset="0"/>
              </a:rPr>
              <a:t>Energy Storage Roadmap Update</a:t>
            </a:r>
          </a:p>
        </p:txBody>
      </p:sp>
      <p:sp>
        <p:nvSpPr>
          <p:cNvPr id="25604" name="AutoShape 6" descr="Image result for twitter symbol white"/>
          <p:cNvSpPr>
            <a:spLocks noChangeAspect="1" noChangeArrowheads="1"/>
          </p:cNvSpPr>
          <p:nvPr/>
        </p:nvSpPr>
        <p:spPr bwMode="auto">
          <a:xfrm>
            <a:off x="14446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
        <p:nvSpPr>
          <p:cNvPr id="25605" name="AutoShape 8" descr="Image result for twitter symbol white"/>
          <p:cNvSpPr>
            <a:spLocks noChangeAspect="1" noChangeArrowheads="1"/>
          </p:cNvSpPr>
          <p:nvPr/>
        </p:nvSpPr>
        <p:spPr bwMode="auto">
          <a:xfrm>
            <a:off x="296863"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
        <p:nvSpPr>
          <p:cNvPr id="25608" name="Content Placeholder 4"/>
          <p:cNvSpPr>
            <a:spLocks noGrp="1"/>
          </p:cNvSpPr>
          <p:nvPr>
            <p:ph sz="quarter" idx="11"/>
          </p:nvPr>
        </p:nvSpPr>
        <p:spPr bwMode="auto">
          <a:xfrm>
            <a:off x="6629400" y="6477000"/>
            <a:ext cx="2133600" cy="320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dirty="0"/>
              <a:t> Public</a:t>
            </a:r>
          </a:p>
        </p:txBody>
      </p:sp>
    </p:spTree>
    <p:extLst>
      <p:ext uri="{BB962C8B-B14F-4D97-AF65-F5344CB8AC3E}">
        <p14:creationId xmlns:p14="http://schemas.microsoft.com/office/powerpoint/2010/main" val="803594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t"/>
          <a:lstStyle/>
          <a:p>
            <a:r>
              <a:rPr lang="en-US" dirty="0"/>
              <a:t>Provide a quarterly progress update on energy storage activities:</a:t>
            </a:r>
          </a:p>
          <a:p>
            <a:pPr lvl="1"/>
            <a:r>
              <a:rPr lang="en-US" dirty="0"/>
              <a:t>Share progress update on the Energy Storage Roadmap integration activities since the January 2021 update;</a:t>
            </a:r>
          </a:p>
          <a:p>
            <a:pPr lvl="1"/>
            <a:r>
              <a:rPr lang="en-US" dirty="0"/>
              <a:t>Provide an update on activities planned for Q2 and Q3 2022;</a:t>
            </a:r>
          </a:p>
          <a:p>
            <a:pPr lvl="1"/>
            <a:r>
              <a:rPr lang="en-US" dirty="0"/>
              <a:t>Provide an update on interrelated initiatives; and</a:t>
            </a:r>
          </a:p>
          <a:p>
            <a:pPr lvl="1"/>
            <a:r>
              <a:rPr lang="en-US" dirty="0"/>
              <a:t>Provide an opportunity for stakeholders to submit questions on the update information provided.</a:t>
            </a:r>
          </a:p>
          <a:p>
            <a:pPr marL="457200" lvl="1" indent="0">
              <a:buNone/>
            </a:pPr>
            <a:endParaRPr lang="en-US" dirty="0"/>
          </a:p>
        </p:txBody>
      </p:sp>
      <p:sp>
        <p:nvSpPr>
          <p:cNvPr id="3" name="Title 2"/>
          <p:cNvSpPr>
            <a:spLocks noGrp="1"/>
          </p:cNvSpPr>
          <p:nvPr>
            <p:ph type="title"/>
          </p:nvPr>
        </p:nvSpPr>
        <p:spPr/>
        <p:txBody>
          <a:bodyPr/>
          <a:lstStyle/>
          <a:p>
            <a:r>
              <a:rPr lang="en-US" dirty="0"/>
              <a:t>Introduction and purpose </a:t>
            </a:r>
          </a:p>
        </p:txBody>
      </p:sp>
      <p:sp>
        <p:nvSpPr>
          <p:cNvPr id="5" name="Slide Number Placeholder 4"/>
          <p:cNvSpPr>
            <a:spLocks noGrp="1"/>
          </p:cNvSpPr>
          <p:nvPr>
            <p:ph type="sldNum" sz="quarter" idx="12"/>
          </p:nvPr>
        </p:nvSpPr>
        <p:spPr/>
        <p:txBody>
          <a:bodyPr/>
          <a:lstStyle/>
          <a:p>
            <a:pPr>
              <a:defRPr/>
            </a:pPr>
            <a:fld id="{BF856DEB-1575-4BE3-A1C0-A4E35CA982CC}" type="slidenum">
              <a:rPr lang="en-CA" smtClean="0"/>
              <a:pPr>
                <a:defRPr/>
              </a:pPr>
              <a:t>4</a:t>
            </a:fld>
            <a:endParaRPr lang="en-CA" dirty="0"/>
          </a:p>
        </p:txBody>
      </p:sp>
      <p:sp>
        <p:nvSpPr>
          <p:cNvPr id="6" name="Content Placeholder 3"/>
          <p:cNvSpPr>
            <a:spLocks noGrp="1"/>
          </p:cNvSpPr>
          <p:nvPr>
            <p:ph sz="quarter" idx="11"/>
          </p:nvPr>
        </p:nvSpPr>
        <p:spPr>
          <a:xfrm>
            <a:off x="6629400" y="6477000"/>
            <a:ext cx="2133600" cy="320040"/>
          </a:xfrm>
        </p:spPr>
        <p:txBody>
          <a:bodyPr/>
          <a:lstStyle/>
          <a:p>
            <a:r>
              <a:rPr lang="en-US" dirty="0"/>
              <a:t> Public</a:t>
            </a:r>
          </a:p>
        </p:txBody>
      </p:sp>
      <p:sp>
        <p:nvSpPr>
          <p:cNvPr id="8" name="TextBox 7">
            <a:extLst>
              <a:ext uri="{FF2B5EF4-FFF2-40B4-BE49-F238E27FC236}">
                <a16:creationId xmlns:a16="http://schemas.microsoft.com/office/drawing/2014/main" id="{70CC5278-1DF1-4199-BA6F-A41786F5FED9}"/>
              </a:ext>
            </a:extLst>
          </p:cNvPr>
          <p:cNvSpPr txBox="1"/>
          <p:nvPr/>
        </p:nvSpPr>
        <p:spPr>
          <a:xfrm>
            <a:off x="114300" y="5783759"/>
            <a:ext cx="8915400" cy="769441"/>
          </a:xfrm>
          <a:prstGeom prst="rect">
            <a:avLst/>
          </a:prstGeom>
        </p:spPr>
        <p:txBody>
          <a:bodyPr wrap="square" rtlCol="0" anchor="ctr">
            <a:spAutoFit/>
          </a:bodyPr>
          <a:lstStyle/>
          <a:p>
            <a:r>
              <a:rPr lang="en-US" sz="1100" dirty="0">
                <a:latin typeface="Arial" panose="020B0604020202020204" pitchFamily="34" charset="0"/>
                <a:cs typeface="Arial" panose="020B0604020202020204" pitchFamily="34" charset="0"/>
              </a:rPr>
              <a:t>“The information contained in this document is for information purposes only. As such, the AESO makes no warranties or representations as to the accuracy, completeness or fitness for any particular purpose with respect to the information contained herein, whether expressed or implied. While the AESO has made every attempt to ensure the information contained herein is timely and accurate, the AESO is not responsible for any errors or omissions. Consequently, any reliance placed on the information contained herein is at the reader’s sole risk.” </a:t>
            </a:r>
          </a:p>
        </p:txBody>
      </p:sp>
    </p:spTree>
    <p:extLst>
      <p:ext uri="{BB962C8B-B14F-4D97-AF65-F5344CB8AC3E}">
        <p14:creationId xmlns:p14="http://schemas.microsoft.com/office/powerpoint/2010/main" val="146607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51354-6401-4C64-A515-1C6F498B24D5}"/>
              </a:ext>
            </a:extLst>
          </p:cNvPr>
          <p:cNvSpPr>
            <a:spLocks noGrp="1"/>
          </p:cNvSpPr>
          <p:nvPr>
            <p:ph type="ctrTitle"/>
          </p:nvPr>
        </p:nvSpPr>
        <p:spPr/>
        <p:txBody>
          <a:bodyPr/>
          <a:lstStyle/>
          <a:p>
            <a:r>
              <a:rPr lang="en-US" dirty="0"/>
              <a:t>What’s New Since May? </a:t>
            </a:r>
          </a:p>
        </p:txBody>
      </p:sp>
      <p:sp>
        <p:nvSpPr>
          <p:cNvPr id="3" name="Content Placeholder 2">
            <a:extLst>
              <a:ext uri="{FF2B5EF4-FFF2-40B4-BE49-F238E27FC236}">
                <a16:creationId xmlns:a16="http://schemas.microsoft.com/office/drawing/2014/main" id="{2301EFC3-A939-43EC-9EC7-BD1C840961D3}"/>
              </a:ext>
            </a:extLst>
          </p:cNvPr>
          <p:cNvSpPr>
            <a:spLocks noGrp="1"/>
          </p:cNvSpPr>
          <p:nvPr>
            <p:ph sz="quarter" idx="11"/>
          </p:nvPr>
        </p:nvSpPr>
        <p:spPr/>
        <p:txBody>
          <a:bodyPr/>
          <a:lstStyle/>
          <a:p>
            <a:r>
              <a:rPr lang="en-US" dirty="0"/>
              <a:t>Public</a:t>
            </a:r>
          </a:p>
        </p:txBody>
      </p:sp>
    </p:spTree>
    <p:extLst>
      <p:ext uri="{BB962C8B-B14F-4D97-AF65-F5344CB8AC3E}">
        <p14:creationId xmlns:p14="http://schemas.microsoft.com/office/powerpoint/2010/main" val="2749496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486400"/>
          </a:xfrm>
        </p:spPr>
        <p:txBody>
          <a:bodyPr anchor="t"/>
          <a:lstStyle/>
          <a:p>
            <a:r>
              <a:rPr lang="en-US" dirty="0"/>
              <a:t>There are four ES-connected projects to the AIES</a:t>
            </a:r>
          </a:p>
          <a:p>
            <a:r>
              <a:rPr lang="en-US" dirty="0"/>
              <a:t>There are 37 projects currently on the connection list; below those with ISD in 2022:</a:t>
            </a:r>
          </a:p>
          <a:p>
            <a:pPr lvl="1"/>
            <a:r>
              <a:rPr lang="en-US" dirty="0"/>
              <a:t>ATCO Mercer Hill DER Battery</a:t>
            </a:r>
          </a:p>
          <a:p>
            <a:pPr lvl="1"/>
            <a:r>
              <a:rPr lang="en-US" dirty="0"/>
              <a:t>ATCO Sturgeon DER Battery</a:t>
            </a:r>
          </a:p>
          <a:p>
            <a:pPr lvl="1"/>
            <a:r>
              <a:rPr lang="en-US" dirty="0"/>
              <a:t>EDTI DG Solar </a:t>
            </a:r>
          </a:p>
          <a:p>
            <a:pPr lvl="1"/>
            <a:r>
              <a:rPr lang="en-US" dirty="0"/>
              <a:t>Fortis Alberta Killarney Lake DER Solar + Storage</a:t>
            </a:r>
          </a:p>
          <a:p>
            <a:pPr lvl="1"/>
            <a:r>
              <a:rPr lang="en-US" dirty="0"/>
              <a:t>Fortis </a:t>
            </a:r>
            <a:r>
              <a:rPr lang="en-US" dirty="0" err="1"/>
              <a:t>Nilrem</a:t>
            </a:r>
            <a:r>
              <a:rPr lang="en-US" dirty="0"/>
              <a:t> DER Battery</a:t>
            </a:r>
          </a:p>
          <a:p>
            <a:pPr lvl="1"/>
            <a:r>
              <a:rPr lang="en-US" dirty="0"/>
              <a:t>Fortis Hughenden DER Battery</a:t>
            </a:r>
          </a:p>
        </p:txBody>
      </p:sp>
      <p:sp>
        <p:nvSpPr>
          <p:cNvPr id="3" name="Title 2"/>
          <p:cNvSpPr>
            <a:spLocks noGrp="1"/>
          </p:cNvSpPr>
          <p:nvPr>
            <p:ph type="title"/>
          </p:nvPr>
        </p:nvSpPr>
        <p:spPr/>
        <p:txBody>
          <a:bodyPr/>
          <a:lstStyle/>
          <a:p>
            <a:r>
              <a:rPr lang="en-US" dirty="0"/>
              <a:t>Active connection projects update</a:t>
            </a:r>
          </a:p>
        </p:txBody>
      </p:sp>
      <p:sp>
        <p:nvSpPr>
          <p:cNvPr id="6" name="Content Placeholder 3"/>
          <p:cNvSpPr>
            <a:spLocks noGrp="1"/>
          </p:cNvSpPr>
          <p:nvPr>
            <p:ph sz="quarter" idx="11"/>
          </p:nvPr>
        </p:nvSpPr>
        <p:spPr/>
        <p:txBody>
          <a:bodyPr/>
          <a:lstStyle/>
          <a:p>
            <a:r>
              <a:rPr lang="en-US" dirty="0"/>
              <a:t>Public</a:t>
            </a:r>
          </a:p>
        </p:txBody>
      </p:sp>
      <p:sp>
        <p:nvSpPr>
          <p:cNvPr id="5" name="Slide Number Placeholder 4"/>
          <p:cNvSpPr>
            <a:spLocks noGrp="1"/>
          </p:cNvSpPr>
          <p:nvPr>
            <p:ph type="sldNum" sz="quarter" idx="12"/>
          </p:nvPr>
        </p:nvSpPr>
        <p:spPr/>
        <p:txBody>
          <a:bodyPr/>
          <a:lstStyle/>
          <a:p>
            <a:pPr>
              <a:defRPr/>
            </a:pPr>
            <a:fld id="{BF856DEB-1575-4BE3-A1C0-A4E35CA982CC}" type="slidenum">
              <a:rPr lang="en-CA" smtClean="0"/>
              <a:pPr>
                <a:defRPr/>
              </a:pPr>
              <a:t>6</a:t>
            </a:fld>
            <a:endParaRPr lang="en-CA" dirty="0"/>
          </a:p>
        </p:txBody>
      </p:sp>
    </p:spTree>
    <p:extLst>
      <p:ext uri="{BB962C8B-B14F-4D97-AF65-F5344CB8AC3E}">
        <p14:creationId xmlns:p14="http://schemas.microsoft.com/office/powerpoint/2010/main" val="244121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D7BAAA-1619-4CC5-803B-E60DB2893112}"/>
              </a:ext>
            </a:extLst>
          </p:cNvPr>
          <p:cNvSpPr>
            <a:spLocks noGrp="1"/>
          </p:cNvSpPr>
          <p:nvPr>
            <p:ph idx="1"/>
          </p:nvPr>
        </p:nvSpPr>
        <p:spPr>
          <a:xfrm>
            <a:off x="152400" y="1097111"/>
            <a:ext cx="8742363" cy="5356225"/>
          </a:xfrm>
        </p:spPr>
        <p:txBody>
          <a:bodyPr anchor="t">
            <a:normAutofit/>
          </a:bodyPr>
          <a:lstStyle/>
          <a:p>
            <a:r>
              <a:rPr lang="en-US" altLang="en-US" dirty="0">
                <a:latin typeface="Arial" charset="0"/>
                <a:cs typeface="Arial" charset="0"/>
              </a:rPr>
              <a:t>Activities completed since the last update:</a:t>
            </a:r>
            <a:endParaRPr lang="en-US" dirty="0"/>
          </a:p>
          <a:p>
            <a:pPr lvl="1">
              <a:defRPr/>
            </a:pPr>
            <a:r>
              <a:rPr lang="en-US" dirty="0"/>
              <a:t>AESO is gathering technical, and market learnings from the pilot since March 2022</a:t>
            </a:r>
          </a:p>
          <a:p>
            <a:pPr fontAlgn="auto">
              <a:spcAft>
                <a:spcPts val="0"/>
              </a:spcAft>
              <a:defRPr/>
            </a:pPr>
            <a:r>
              <a:rPr lang="en-US" dirty="0"/>
              <a:t>Next steps:</a:t>
            </a:r>
          </a:p>
          <a:p>
            <a:pPr lvl="1">
              <a:defRPr/>
            </a:pPr>
            <a:r>
              <a:rPr lang="en-US" dirty="0"/>
              <a:t>Evaluate </a:t>
            </a:r>
            <a:r>
              <a:rPr lang="en-US"/>
              <a:t>the data, </a:t>
            </a:r>
            <a:r>
              <a:rPr lang="en-US" dirty="0"/>
              <a:t>constraints, performance, and barriers to inform the future design of FFR services</a:t>
            </a:r>
          </a:p>
          <a:p>
            <a:pPr fontAlgn="auto">
              <a:spcAft>
                <a:spcPts val="0"/>
              </a:spcAft>
              <a:defRPr/>
            </a:pPr>
            <a:r>
              <a:rPr lang="en-US" dirty="0"/>
              <a:t>Further information on the FFR Pilot is available on the AESO’s website: </a:t>
            </a:r>
            <a:r>
              <a:rPr lang="en-US" dirty="0">
                <a:hlinkClick r:id="rId3"/>
              </a:rPr>
              <a:t>https://www.aeso.ca/market/ancillary-services/fast-frequency-response/</a:t>
            </a:r>
            <a:r>
              <a:rPr lang="en-US" dirty="0"/>
              <a:t> </a:t>
            </a:r>
          </a:p>
          <a:p>
            <a:pPr fontAlgn="auto">
              <a:spcAft>
                <a:spcPts val="0"/>
              </a:spcAft>
              <a:defRPr/>
            </a:pPr>
            <a:r>
              <a:rPr lang="en-US" dirty="0"/>
              <a:t>Questions can be directed to </a:t>
            </a:r>
            <a:r>
              <a:rPr lang="en-US" dirty="0">
                <a:hlinkClick r:id="rId4"/>
              </a:rPr>
              <a:t>EnergyStorage@aeso.ca</a:t>
            </a:r>
            <a:r>
              <a:rPr lang="en-US" dirty="0"/>
              <a:t> </a:t>
            </a:r>
          </a:p>
          <a:p>
            <a:pPr marL="0" indent="0">
              <a:buNone/>
            </a:pPr>
            <a:endParaRPr lang="en-US" dirty="0"/>
          </a:p>
        </p:txBody>
      </p:sp>
      <p:sp>
        <p:nvSpPr>
          <p:cNvPr id="3" name="Title 2">
            <a:extLst>
              <a:ext uri="{FF2B5EF4-FFF2-40B4-BE49-F238E27FC236}">
                <a16:creationId xmlns:a16="http://schemas.microsoft.com/office/drawing/2014/main" id="{E2290F64-DAC9-45D6-B872-FC0020323302}"/>
              </a:ext>
            </a:extLst>
          </p:cNvPr>
          <p:cNvSpPr>
            <a:spLocks noGrp="1"/>
          </p:cNvSpPr>
          <p:nvPr>
            <p:ph type="title"/>
          </p:nvPr>
        </p:nvSpPr>
        <p:spPr/>
        <p:txBody>
          <a:bodyPr/>
          <a:lstStyle/>
          <a:p>
            <a:r>
              <a:rPr lang="en-US" dirty="0"/>
              <a:t>Fast Frequency Response Pilot Update</a:t>
            </a:r>
            <a:endParaRPr lang="en-US" strike="sngStrike" dirty="0"/>
          </a:p>
        </p:txBody>
      </p:sp>
      <p:sp>
        <p:nvSpPr>
          <p:cNvPr id="4" name="Content Placeholder 3">
            <a:extLst>
              <a:ext uri="{FF2B5EF4-FFF2-40B4-BE49-F238E27FC236}">
                <a16:creationId xmlns:a16="http://schemas.microsoft.com/office/drawing/2014/main" id="{793A7936-57C6-490A-8466-502BBAE8A9B1}"/>
              </a:ext>
            </a:extLst>
          </p:cNvPr>
          <p:cNvSpPr>
            <a:spLocks noGrp="1"/>
          </p:cNvSpPr>
          <p:nvPr>
            <p:ph sz="quarter" idx="11"/>
          </p:nvPr>
        </p:nvSpPr>
        <p:spPr/>
        <p:txBody>
          <a:bodyPr/>
          <a:lstStyle/>
          <a:p>
            <a:r>
              <a:rPr lang="en-US" dirty="0"/>
              <a:t>Public</a:t>
            </a:r>
          </a:p>
        </p:txBody>
      </p:sp>
      <p:sp>
        <p:nvSpPr>
          <p:cNvPr id="5" name="Slide Number Placeholder 4">
            <a:extLst>
              <a:ext uri="{FF2B5EF4-FFF2-40B4-BE49-F238E27FC236}">
                <a16:creationId xmlns:a16="http://schemas.microsoft.com/office/drawing/2014/main" id="{B1F93FF8-0F99-4F63-B71F-26AD42B627CF}"/>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F856DEB-1575-4BE3-A1C0-A4E35CA982CC}" type="slidenum">
              <a:rPr kumimoji="0" lang="en-CA" sz="10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CA"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16352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t"/>
          <a:lstStyle/>
          <a:p>
            <a:r>
              <a:rPr lang="en-US" dirty="0"/>
              <a:t>The 5</a:t>
            </a:r>
            <a:r>
              <a:rPr lang="en-US" baseline="30000" dirty="0"/>
              <a:t>th</a:t>
            </a:r>
            <a:r>
              <a:rPr lang="en-US" dirty="0"/>
              <a:t> ESILF workshop was held on June 10</a:t>
            </a:r>
            <a:r>
              <a:rPr lang="en-US" baseline="30000" dirty="0"/>
              <a:t>th</a:t>
            </a:r>
            <a:r>
              <a:rPr lang="en-US" dirty="0"/>
              <a:t>, 2022</a:t>
            </a:r>
          </a:p>
          <a:p>
            <a:r>
              <a:rPr lang="en-US" dirty="0"/>
              <a:t>Topics presented and discussed were:</a:t>
            </a:r>
          </a:p>
          <a:p>
            <a:pPr lvl="1"/>
            <a:r>
              <a:rPr lang="en-US" dirty="0"/>
              <a:t>Energy Storage Standardized Solutions</a:t>
            </a:r>
          </a:p>
          <a:p>
            <a:pPr lvl="1"/>
            <a:r>
              <a:rPr lang="en-US" dirty="0"/>
              <a:t>Storage on the California Grid</a:t>
            </a:r>
          </a:p>
          <a:p>
            <a:r>
              <a:rPr lang="en-US" dirty="0"/>
              <a:t>This session’s presentation and summary, as well as previous sessions’ materials are posted on the AESO’s website:</a:t>
            </a:r>
          </a:p>
          <a:p>
            <a:pPr marL="0" indent="0" algn="ctr">
              <a:buNone/>
            </a:pPr>
            <a:r>
              <a:rPr lang="en-US" dirty="0"/>
              <a:t> </a:t>
            </a:r>
            <a:r>
              <a:rPr lang="en-US" dirty="0">
                <a:hlinkClick r:id="rId3"/>
              </a:rPr>
              <a:t>https://www.aeso.ca/grid/grid-related-initiatives/energy-storage/energy-storage-industry-learnings-forum/</a:t>
            </a:r>
            <a:endParaRPr lang="en-US" dirty="0"/>
          </a:p>
          <a:p>
            <a:r>
              <a:rPr lang="en-US" dirty="0"/>
              <a:t>Next ESILF session is planned for November 2022</a:t>
            </a:r>
          </a:p>
          <a:p>
            <a:pPr marL="0" indent="0" algn="ctr">
              <a:buNone/>
            </a:pPr>
            <a:endParaRPr lang="en-US" dirty="0"/>
          </a:p>
        </p:txBody>
      </p:sp>
      <p:sp>
        <p:nvSpPr>
          <p:cNvPr id="3" name="Title 2"/>
          <p:cNvSpPr>
            <a:spLocks noGrp="1"/>
          </p:cNvSpPr>
          <p:nvPr>
            <p:ph type="title"/>
          </p:nvPr>
        </p:nvSpPr>
        <p:spPr/>
        <p:txBody>
          <a:bodyPr/>
          <a:lstStyle/>
          <a:p>
            <a:r>
              <a:rPr lang="en-US" dirty="0"/>
              <a:t>Energy Storage Industry Learnings Forum (ESILF)</a:t>
            </a:r>
          </a:p>
        </p:txBody>
      </p:sp>
      <p:sp>
        <p:nvSpPr>
          <p:cNvPr id="5" name="Slide Number Placeholder 4"/>
          <p:cNvSpPr>
            <a:spLocks noGrp="1"/>
          </p:cNvSpPr>
          <p:nvPr>
            <p:ph type="sldNum" sz="quarter" idx="12"/>
          </p:nvPr>
        </p:nvSpPr>
        <p:spPr/>
        <p:txBody>
          <a:bodyPr/>
          <a:lstStyle/>
          <a:p>
            <a:pPr>
              <a:defRPr/>
            </a:pPr>
            <a:fld id="{BF856DEB-1575-4BE3-A1C0-A4E35CA982CC}" type="slidenum">
              <a:rPr lang="en-CA" smtClean="0"/>
              <a:pPr>
                <a:defRPr/>
              </a:pPr>
              <a:t>8</a:t>
            </a:fld>
            <a:endParaRPr lang="en-CA" dirty="0"/>
          </a:p>
        </p:txBody>
      </p:sp>
      <p:sp>
        <p:nvSpPr>
          <p:cNvPr id="6" name="Content Placeholder 3"/>
          <p:cNvSpPr>
            <a:spLocks noGrp="1"/>
          </p:cNvSpPr>
          <p:nvPr>
            <p:ph sz="quarter" idx="11"/>
          </p:nvPr>
        </p:nvSpPr>
        <p:spPr>
          <a:xfrm>
            <a:off x="6629400" y="6477000"/>
            <a:ext cx="2133600" cy="320040"/>
          </a:xfrm>
        </p:spPr>
        <p:txBody>
          <a:bodyPr/>
          <a:lstStyle/>
          <a:p>
            <a:r>
              <a:rPr lang="en-US" dirty="0"/>
              <a:t>Public</a:t>
            </a:r>
          </a:p>
        </p:txBody>
      </p:sp>
    </p:spTree>
    <p:extLst>
      <p:ext uri="{BB962C8B-B14F-4D97-AF65-F5344CB8AC3E}">
        <p14:creationId xmlns:p14="http://schemas.microsoft.com/office/powerpoint/2010/main" val="2833185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ABDE5-9609-473A-8DE8-B39AA8A8E155}"/>
              </a:ext>
            </a:extLst>
          </p:cNvPr>
          <p:cNvSpPr>
            <a:spLocks noGrp="1"/>
          </p:cNvSpPr>
          <p:nvPr>
            <p:ph type="ctrTitle"/>
          </p:nvPr>
        </p:nvSpPr>
        <p:spPr/>
        <p:txBody>
          <a:bodyPr/>
          <a:lstStyle/>
          <a:p>
            <a:r>
              <a:rPr lang="en-US" dirty="0"/>
              <a:t>Looking Ahead </a:t>
            </a:r>
          </a:p>
        </p:txBody>
      </p:sp>
      <p:sp>
        <p:nvSpPr>
          <p:cNvPr id="3" name="Content Placeholder 2">
            <a:extLst>
              <a:ext uri="{FF2B5EF4-FFF2-40B4-BE49-F238E27FC236}">
                <a16:creationId xmlns:a16="http://schemas.microsoft.com/office/drawing/2014/main" id="{1B398A45-2D01-47C7-A71F-5BBD554250BE}"/>
              </a:ext>
            </a:extLst>
          </p:cNvPr>
          <p:cNvSpPr>
            <a:spLocks noGrp="1"/>
          </p:cNvSpPr>
          <p:nvPr>
            <p:ph sz="quarter" idx="11"/>
          </p:nvPr>
        </p:nvSpPr>
        <p:spPr/>
        <p:txBody>
          <a:bodyPr/>
          <a:lstStyle/>
          <a:p>
            <a:r>
              <a:rPr lang="en-US" dirty="0"/>
              <a:t>Public</a:t>
            </a:r>
          </a:p>
        </p:txBody>
      </p:sp>
    </p:spTree>
    <p:extLst>
      <p:ext uri="{BB962C8B-B14F-4D97-AF65-F5344CB8AC3E}">
        <p14:creationId xmlns:p14="http://schemas.microsoft.com/office/powerpoint/2010/main" val="2138186886"/>
      </p:ext>
    </p:extLst>
  </p:cSld>
  <p:clrMapOvr>
    <a:masterClrMapping/>
  </p:clrMapOvr>
</p:sld>
</file>

<file path=ppt/theme/theme1.xml><?xml version="1.0" encoding="utf-8"?>
<a:theme xmlns:a="http://schemas.openxmlformats.org/drawingml/2006/main" name="AESO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nchor="ctr"/>
      <a:lstStyle>
        <a:defPPr>
          <a:defRPr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B01B495E0F31454C9E233BF226659A8B" ma:contentTypeVersion="5" ma:contentTypeDescription="Create a new document." ma:contentTypeScope="" ma:versionID="311905781908ffe353b4e992b80c7112">
  <xsd:schema xmlns:xsd="http://www.w3.org/2001/XMLSchema" xmlns:xs="http://www.w3.org/2001/XMLSchema" xmlns:p="http://schemas.microsoft.com/office/2006/metadata/properties" xmlns:ns2="bfc2574c-8110-4e43-9784-1ee86de75c6c" xmlns:ns3="b20e5340-1305-4b84-bc62-535d6149d1ee" targetNamespace="http://schemas.microsoft.com/office/2006/metadata/properties" ma:root="true" ma:fieldsID="d6f2eaacadee7c8515ae0e5dd397731e" ns2:_="" ns3:_="">
    <xsd:import namespace="bfc2574c-8110-4e43-9784-1ee86de75c6c"/>
    <xsd:import namespace="b20e5340-1305-4b84-bc62-535d6149d1ee"/>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c2574c-8110-4e43-9784-1ee86de75c6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b20e5340-1305-4b84-bc62-535d6149d1e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bfc2574c-8110-4e43-9784-1ee86de75c6c">000000JACR</_dlc_DocId>
    <_dlc_DocIdUrl xmlns="bfc2574c-8110-4e43-9784-1ee86de75c6c">
      <Url>https://share.aeso.ca/operations/projects/_layouts/15/DocIdRedir.aspx?ID=000000JACR</Url>
      <Description>000000JACR</Description>
    </_dlc_DocIdUrl>
  </documentManagement>
</p:properties>
</file>

<file path=customXml/itemProps1.xml><?xml version="1.0" encoding="utf-8"?>
<ds:datastoreItem xmlns:ds="http://schemas.openxmlformats.org/officeDocument/2006/customXml" ds:itemID="{F713F781-EFBD-46B6-A95B-73AC964F7706}">
  <ds:schemaRefs>
    <ds:schemaRef ds:uri="http://schemas.microsoft.com/sharepoint/events"/>
  </ds:schemaRefs>
</ds:datastoreItem>
</file>

<file path=customXml/itemProps2.xml><?xml version="1.0" encoding="utf-8"?>
<ds:datastoreItem xmlns:ds="http://schemas.openxmlformats.org/officeDocument/2006/customXml" ds:itemID="{A835F7A5-23C5-4E24-B5C7-D54F5B6778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c2574c-8110-4e43-9784-1ee86de75c6c"/>
    <ds:schemaRef ds:uri="b20e5340-1305-4b84-bc62-535d6149d1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D1D005-0BE6-40DE-B9D0-30EF73C328ED}">
  <ds:schemaRefs>
    <ds:schemaRef ds:uri="http://schemas.microsoft.com/sharepoint/v3/contenttype/forms"/>
  </ds:schemaRefs>
</ds:datastoreItem>
</file>

<file path=customXml/itemProps4.xml><?xml version="1.0" encoding="utf-8"?>
<ds:datastoreItem xmlns:ds="http://schemas.openxmlformats.org/officeDocument/2006/customXml" ds:itemID="{E4426F01-2A60-4829-8B1C-8BAEC21637E9}">
  <ds:schemaRefs>
    <ds:schemaRef ds:uri="http://www.w3.org/XML/1998/namespace"/>
    <ds:schemaRef ds:uri="bfc2574c-8110-4e43-9784-1ee86de75c6c"/>
    <ds:schemaRef ds:uri="http://purl.org/dc/elements/1.1/"/>
    <ds:schemaRef ds:uri="b20e5340-1305-4b84-bc62-535d6149d1ee"/>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57867</TotalTime>
  <Words>827</Words>
  <Application>Microsoft Office PowerPoint</Application>
  <PresentationFormat>On-screen Show (4:3)</PresentationFormat>
  <Paragraphs>118</Paragraphs>
  <Slides>17</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AESO presentation</vt:lpstr>
      <vt:lpstr>Energy Storage Engagement and Progress Update</vt:lpstr>
      <vt:lpstr>AESO Stakeholder Engagement Framework</vt:lpstr>
      <vt:lpstr>Energy Storage Roadmap Update</vt:lpstr>
      <vt:lpstr>Introduction and purpose </vt:lpstr>
      <vt:lpstr>What’s New Since May? </vt:lpstr>
      <vt:lpstr>Active connection projects update</vt:lpstr>
      <vt:lpstr>Fast Frequency Response Pilot Update</vt:lpstr>
      <vt:lpstr>Energy Storage Industry Learnings Forum (ESILF)</vt:lpstr>
      <vt:lpstr>Looking Ahead </vt:lpstr>
      <vt:lpstr>Cross-Functional Internal Work Continuing Through 2022</vt:lpstr>
      <vt:lpstr>12-Month Rolling Timeline </vt:lpstr>
      <vt:lpstr>In Summary…</vt:lpstr>
      <vt:lpstr>Interrelated Initiatives Update</vt:lpstr>
      <vt:lpstr>ISO Tariff Design</vt:lpstr>
      <vt:lpstr>Questions?</vt:lpstr>
      <vt:lpstr>Contact the AESO</vt:lpstr>
      <vt:lpstr>Thank You</vt:lpstr>
    </vt:vector>
  </TitlesOfParts>
  <Company>Alberta Electric System Operator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Approved AESO Slides</dc:title>
  <dc:creator>AESO</dc:creator>
  <cp:lastModifiedBy>Luis Garrido</cp:lastModifiedBy>
  <cp:revision>196</cp:revision>
  <cp:lastPrinted>2020-03-12T14:22:14Z</cp:lastPrinted>
  <dcterms:created xsi:type="dcterms:W3CDTF">2020-01-10T20:26:52Z</dcterms:created>
  <dcterms:modified xsi:type="dcterms:W3CDTF">2022-08-30T20:32:42Z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0x010100B01B495E0F31454C9E233BF226659A8B</vt:lpwstr>
  </property>
  <property fmtid="{D5CDD505-2E9C-101B-9397-08002B2CF9AE}" pid="3" name="_dlc_DocIdItemGuid">
    <vt:lpwstr>8a27f697-0204-4af0-87c5-f7f84171a45b</vt:lpwstr>
  </property>
</Properties>
</file>